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notesSlides/notesSlide3.xml" ContentType="application/vnd.openxmlformats-officedocument.presentationml.notesSlide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notesSlides/notesSlide4.xml" ContentType="application/vnd.openxmlformats-officedocument.presentationml.notesSlide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notesSlides/notesSlide5.xml" ContentType="application/vnd.openxmlformats-officedocument.presentationml.notesSlide+xml"/>
  <Override PartName="/ppt/tags/tag5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4" r:id="rId1"/>
    <p:sldMasterId id="2147483732" r:id="rId2"/>
  </p:sldMasterIdLst>
  <p:notesMasterIdLst>
    <p:notesMasterId r:id="rId19"/>
  </p:notesMasterIdLst>
  <p:handoutMasterIdLst>
    <p:handoutMasterId r:id="rId20"/>
  </p:handoutMasterIdLst>
  <p:sldIdLst>
    <p:sldId id="259" r:id="rId3"/>
    <p:sldId id="257" r:id="rId4"/>
    <p:sldId id="280" r:id="rId5"/>
    <p:sldId id="284" r:id="rId6"/>
    <p:sldId id="285" r:id="rId7"/>
    <p:sldId id="263" r:id="rId8"/>
    <p:sldId id="264" r:id="rId9"/>
    <p:sldId id="281" r:id="rId10"/>
    <p:sldId id="283" r:id="rId11"/>
    <p:sldId id="288" r:id="rId12"/>
    <p:sldId id="286" r:id="rId13"/>
    <p:sldId id="289" r:id="rId14"/>
    <p:sldId id="290" r:id="rId15"/>
    <p:sldId id="270" r:id="rId16"/>
    <p:sldId id="278" r:id="rId17"/>
    <p:sldId id="287" r:id="rId18"/>
  </p:sldIdLst>
  <p:sldSz cx="9144000" cy="6858000" type="screen4x3"/>
  <p:notesSz cx="6858000" cy="92964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481E"/>
    <a:srgbClr val="502215"/>
    <a:srgbClr val="321B0B"/>
    <a:srgbClr val="73B6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75311" autoAdjust="0"/>
  </p:normalViewPr>
  <p:slideViewPr>
    <p:cSldViewPr snapToGrid="0" snapToObjects="1">
      <p:cViewPr>
        <p:scale>
          <a:sx n="80" d="100"/>
          <a:sy n="80" d="100"/>
        </p:scale>
        <p:origin x="-996" y="11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53" d="100"/>
          <a:sy n="53" d="100"/>
        </p:scale>
        <p:origin x="-2820" y="-90"/>
      </p:cViewPr>
      <p:guideLst>
        <p:guide orient="horz" pos="2928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250D2C-8201-D54C-8A95-721FECE56645}" type="datetimeFigureOut">
              <a:rPr lang="fr-FR" smtClean="0"/>
              <a:pPr/>
              <a:t>05/09/2013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224BF-7B0C-004B-870F-8319C79EEF7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44635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AF15AF-ADBC-9B49-9088-3EBC54FFA0C5}" type="datetimeFigureOut">
              <a:rPr lang="fr-FR" smtClean="0"/>
              <a:pPr/>
              <a:t>05/09/2013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51DBAD-2284-754D-8912-554E18727D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967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51DBAD-2284-754D-8912-554E18727D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8578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51DBAD-2284-754D-8912-554E18727D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314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51DBAD-2284-754D-8912-554E18727D69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8019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>
              <a:tabLst>
                <a:tab pos="3048000" algn="l"/>
              </a:tabLst>
            </a:pPr>
            <a:r>
              <a:rPr lang="fr-FR" sz="2400" b="1" smtClean="0"/>
              <a:t>Le manuel sources </a:t>
            </a:r>
            <a:r>
              <a:rPr lang="fr-FR" sz="2400" b="1"/>
              <a:t>mixtes et conjointes : </a:t>
            </a:r>
          </a:p>
          <a:p>
            <a:pPr lvl="1">
              <a:tabLst>
                <a:tab pos="3048000" algn="l"/>
              </a:tabLst>
            </a:pPr>
            <a:r>
              <a:rPr lang="fr-FR" sz="2400"/>
              <a:t>Pothier et Savard 1998, Bolghari et Bertrand 1984 et Plonski 1974. </a:t>
            </a:r>
          </a:p>
          <a:p>
            <a:pPr marL="342900" lvl="1" indent="-342900">
              <a:buFont typeface="Arial" pitchFamily="34" charset="0"/>
              <a:buChar char="•"/>
              <a:tabLst>
                <a:tab pos="3048000" algn="l"/>
              </a:tabLst>
            </a:pPr>
            <a:r>
              <a:rPr lang="fr-FR"/>
              <a:t>Par exemple l’épinette blanche en plantation :</a:t>
            </a:r>
          </a:p>
          <a:p>
            <a:pPr marL="457200" lvl="2">
              <a:tabLst>
                <a:tab pos="3048000" algn="l"/>
              </a:tabLst>
            </a:pPr>
            <a:r>
              <a:rPr lang="fr-FR"/>
              <a:t>20 à 60 ans : Bolghari et Bertrand 1984;</a:t>
            </a:r>
          </a:p>
          <a:p>
            <a:pPr marL="457200" lvl="2">
              <a:tabLst>
                <a:tab pos="3048000" algn="l"/>
              </a:tabLst>
            </a:pPr>
            <a:r>
              <a:rPr lang="fr-FR"/>
              <a:t>65 à 200 ans : Pothier et Savard 1998.  </a:t>
            </a:r>
            <a:endParaRPr lang="fr-FR" smtClean="0"/>
          </a:p>
          <a:p>
            <a:pPr marL="457200" lvl="2">
              <a:tabLst>
                <a:tab pos="3048000" algn="l"/>
              </a:tabLst>
            </a:pPr>
            <a:endParaRPr lang="fr-FR" sz="2000" smtClean="0"/>
          </a:p>
          <a:p>
            <a:pPr marL="447675" indent="-447675" algn="l">
              <a:buFont typeface="Arial" pitchFamily="34" charset="0"/>
              <a:buChar char="•"/>
              <a:tabLst>
                <a:tab pos="3048000" algn="l"/>
              </a:tabLst>
            </a:pPr>
            <a:r>
              <a:rPr lang="fr-FR" b="1" smtClean="0">
                <a:solidFill>
                  <a:schemeClr val="accent3"/>
                </a:solidFill>
              </a:rPr>
              <a:t>La mise à jour des tables par le MRN: </a:t>
            </a:r>
          </a:p>
          <a:p>
            <a:pPr marL="514350" indent="-514350" algn="l">
              <a:buFont typeface="+mj-lt"/>
              <a:buAutoNum type="arabicPeriod"/>
              <a:tabLst>
                <a:tab pos="3048000" algn="l"/>
              </a:tabLst>
            </a:pPr>
            <a:r>
              <a:rPr lang="fr-FR" sz="2400" smtClean="0">
                <a:solidFill>
                  <a:schemeClr val="accent3"/>
                </a:solidFill>
              </a:rPr>
              <a:t>En forêt naturelle, une révision visait à coriger la portion des tables lorsque les essences approchent de la sénessances (2002).    </a:t>
            </a:r>
          </a:p>
          <a:p>
            <a:pPr marL="514350" indent="-514350" algn="l">
              <a:buFont typeface="+mj-lt"/>
              <a:buAutoNum type="arabicPeriod"/>
              <a:tabLst>
                <a:tab pos="3048000" algn="l"/>
              </a:tabLst>
            </a:pPr>
            <a:r>
              <a:rPr lang="fr-FR" sz="2400" smtClean="0">
                <a:solidFill>
                  <a:schemeClr val="accent3"/>
                </a:solidFill>
              </a:rPr>
              <a:t>En plantation, les nouvelles Tables de Prégent vise surtout les plants ayant eu des améliorations génétiques, donc les plants produits dans les dernières années. Nous plantations 30 ans et plus.  </a:t>
            </a:r>
          </a:p>
          <a:p>
            <a:pPr marL="514350" indent="-514350" algn="l">
              <a:buFont typeface="+mj-lt"/>
              <a:buAutoNum type="arabicPeriod"/>
              <a:tabLst>
                <a:tab pos="3048000" algn="l"/>
              </a:tabLst>
            </a:pPr>
            <a:r>
              <a:rPr lang="fr-FR" sz="2400" smtClean="0">
                <a:solidFill>
                  <a:schemeClr val="accent3"/>
                </a:solidFill>
              </a:rPr>
              <a:t>Les nouveaux modèles de croissance Natura et Arthémis par strates regroupées d’invenaitres selon les essences, le type écologique, la densité, etc.   </a:t>
            </a:r>
            <a:endParaRPr lang="fr-FR" sz="2400" smtClean="0"/>
          </a:p>
          <a:p>
            <a:pPr marL="457200" lvl="2">
              <a:tabLst>
                <a:tab pos="3048000" algn="l"/>
              </a:tabLst>
            </a:pPr>
            <a:r>
              <a:rPr lang="fr-FR" sz="2000" smtClean="0"/>
              <a:t>  </a:t>
            </a:r>
            <a:endParaRPr lang="fr-FR"/>
          </a:p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51DBAD-2284-754D-8912-554E18727D69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19256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>
              <a:tabLst>
                <a:tab pos="3048000" algn="l"/>
              </a:tabLst>
            </a:pPr>
            <a:r>
              <a:rPr lang="fr-FR" sz="2400" b="1" smtClean="0"/>
              <a:t>Le manuel sources </a:t>
            </a:r>
            <a:r>
              <a:rPr lang="fr-FR" sz="2400" b="1"/>
              <a:t>mixtes et conjointes : </a:t>
            </a:r>
          </a:p>
          <a:p>
            <a:pPr lvl="1">
              <a:tabLst>
                <a:tab pos="3048000" algn="l"/>
              </a:tabLst>
            </a:pPr>
            <a:r>
              <a:rPr lang="fr-FR" sz="2400"/>
              <a:t>Pothier et Savard 1998, Bolghari et Bertrand 1984 et Plonski 1974. </a:t>
            </a:r>
          </a:p>
          <a:p>
            <a:pPr marL="342900" lvl="1" indent="-342900">
              <a:buFont typeface="Arial" pitchFamily="34" charset="0"/>
              <a:buChar char="•"/>
              <a:tabLst>
                <a:tab pos="3048000" algn="l"/>
              </a:tabLst>
            </a:pPr>
            <a:r>
              <a:rPr lang="fr-FR"/>
              <a:t>Par exemple l’épinette blanche en plantation :</a:t>
            </a:r>
          </a:p>
          <a:p>
            <a:pPr marL="457200" lvl="2">
              <a:tabLst>
                <a:tab pos="3048000" algn="l"/>
              </a:tabLst>
            </a:pPr>
            <a:r>
              <a:rPr lang="fr-FR"/>
              <a:t>20 à 60 ans : Bolghari et Bertrand 1984;</a:t>
            </a:r>
          </a:p>
          <a:p>
            <a:pPr marL="457200" lvl="2">
              <a:tabLst>
                <a:tab pos="3048000" algn="l"/>
              </a:tabLst>
            </a:pPr>
            <a:r>
              <a:rPr lang="fr-FR"/>
              <a:t>65 à 200 ans : Pothier et Savard 1998.  </a:t>
            </a:r>
            <a:endParaRPr lang="fr-FR" smtClean="0"/>
          </a:p>
          <a:p>
            <a:pPr marL="457200" lvl="2">
              <a:tabLst>
                <a:tab pos="3048000" algn="l"/>
              </a:tabLst>
            </a:pPr>
            <a:endParaRPr lang="fr-FR" sz="2000" smtClean="0"/>
          </a:p>
          <a:p>
            <a:pPr marL="447675" indent="-447675" algn="l">
              <a:buFont typeface="Arial" pitchFamily="34" charset="0"/>
              <a:buChar char="•"/>
              <a:tabLst>
                <a:tab pos="3048000" algn="l"/>
              </a:tabLst>
            </a:pPr>
            <a:r>
              <a:rPr lang="fr-FR" b="1" smtClean="0">
                <a:solidFill>
                  <a:schemeClr val="accent3"/>
                </a:solidFill>
              </a:rPr>
              <a:t>La mise à jour des tables par le MRN: </a:t>
            </a:r>
          </a:p>
          <a:p>
            <a:pPr marL="514350" indent="-514350" algn="l">
              <a:buFont typeface="+mj-lt"/>
              <a:buAutoNum type="arabicPeriod"/>
              <a:tabLst>
                <a:tab pos="3048000" algn="l"/>
              </a:tabLst>
            </a:pPr>
            <a:r>
              <a:rPr lang="fr-FR" sz="2400" smtClean="0">
                <a:solidFill>
                  <a:schemeClr val="accent3"/>
                </a:solidFill>
              </a:rPr>
              <a:t>En forêt naturelle, une révision visait à coriger la portion des tables lorsque les essences approchent de la sénessances (2002).    </a:t>
            </a:r>
          </a:p>
          <a:p>
            <a:pPr marL="514350" indent="-514350" algn="l">
              <a:buFont typeface="+mj-lt"/>
              <a:buAutoNum type="arabicPeriod"/>
              <a:tabLst>
                <a:tab pos="3048000" algn="l"/>
              </a:tabLst>
            </a:pPr>
            <a:r>
              <a:rPr lang="fr-FR" sz="2400" smtClean="0">
                <a:solidFill>
                  <a:schemeClr val="accent3"/>
                </a:solidFill>
              </a:rPr>
              <a:t>En plantation, les nouvelles Tables de Prégent vise surtout les plants ayant eu des améliorations génétiques, donc les plants produits dans les dernières années. Nous plantations 30 ans et plus.  </a:t>
            </a:r>
          </a:p>
          <a:p>
            <a:pPr marL="514350" indent="-514350" algn="l">
              <a:buFont typeface="+mj-lt"/>
              <a:buAutoNum type="arabicPeriod"/>
              <a:tabLst>
                <a:tab pos="3048000" algn="l"/>
              </a:tabLst>
            </a:pPr>
            <a:r>
              <a:rPr lang="fr-FR" sz="2400" smtClean="0">
                <a:solidFill>
                  <a:schemeClr val="accent3"/>
                </a:solidFill>
              </a:rPr>
              <a:t>Les nouveaux modèles de croissance Natura et Arthémis par strates regroupées d’invenaitres selon les essences, le type écologique, la densité, etc.   </a:t>
            </a:r>
            <a:endParaRPr lang="fr-FR" sz="2400" smtClean="0"/>
          </a:p>
          <a:p>
            <a:pPr marL="457200" lvl="2">
              <a:tabLst>
                <a:tab pos="3048000" algn="l"/>
              </a:tabLst>
            </a:pPr>
            <a:r>
              <a:rPr lang="fr-FR" sz="2000" smtClean="0"/>
              <a:t>  </a:t>
            </a:r>
            <a:endParaRPr lang="fr-FR"/>
          </a:p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51DBAD-2284-754D-8912-554E18727D69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1925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A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DCFB5-3177-AC4C-A72C-E37761249DF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6445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FBB1-DEDC-7A46-8F05-48556C35C21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4476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FBB1-DEDC-7A46-8F05-48556C35C21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51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FBB1-DEDC-7A46-8F05-48556C35C21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0209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A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FBB1-DEDC-7A46-8F05-48556C35C21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3863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FBB1-DEDC-7A46-8F05-48556C35C21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6098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FBB1-DEDC-7A46-8F05-48556C35C21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1433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FBB1-DEDC-7A46-8F05-48556C35C21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085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FBB1-DEDC-7A46-8F05-48556C35C21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0743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FBB1-DEDC-7A46-8F05-48556C35C21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8406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FBB1-DEDC-7A46-8F05-48556C35C21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6181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FBB1-DEDC-7A46-8F05-48556C35C21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5473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FPFQ - Visuel PowerPoint_cover-01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012"/>
            <a:ext cx="9220081" cy="6912000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 dirty="0" smtClean="0"/>
              <a:t>Cliquez pour modifier les styles du texte du masque</a:t>
            </a:r>
          </a:p>
          <a:p>
            <a:pPr lvl="1"/>
            <a:r>
              <a:rPr lang="fr-CA" dirty="0" smtClean="0"/>
              <a:t>Deuxième niveau</a:t>
            </a:r>
          </a:p>
          <a:p>
            <a:pPr lvl="2"/>
            <a:r>
              <a:rPr lang="fr-CA" dirty="0" smtClean="0"/>
              <a:t>Troisième niveau</a:t>
            </a:r>
          </a:p>
          <a:p>
            <a:pPr lvl="3"/>
            <a:r>
              <a:rPr lang="fr-CA" dirty="0" smtClean="0"/>
              <a:t>Quatrième niveau</a:t>
            </a:r>
          </a:p>
          <a:p>
            <a:pPr lvl="4"/>
            <a:r>
              <a:rPr lang="fr-CA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DCFB5-3177-AC4C-A72C-E37761249DF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5745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0419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140700" y="6356350"/>
            <a:ext cx="54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73B632"/>
                </a:solidFill>
              </a:defRPr>
            </a:lvl1pPr>
          </a:lstStyle>
          <a:p>
            <a:fld id="{DDB0FBB1-DEDC-7A46-8F05-48556C35C218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8" name="Connecteur droit 7"/>
          <p:cNvCxnSpPr/>
          <p:nvPr userDrawn="1"/>
        </p:nvCxnSpPr>
        <p:spPr>
          <a:xfrm>
            <a:off x="8034421" y="6423527"/>
            <a:ext cx="0" cy="25200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Image 11" descr="FPFQ - Visuel PowerPoint-01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700" y="3036"/>
            <a:ext cx="9180000" cy="6881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774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3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5" Type="http://schemas.openxmlformats.org/officeDocument/2006/relationships/image" Target="../media/image5.emf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5" Type="http://schemas.openxmlformats.org/officeDocument/2006/relationships/image" Target="../media/image6.emf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7.emf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5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5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3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image" Target="../media/image4.emf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3491344" y="3495675"/>
            <a:ext cx="5774575" cy="2079625"/>
          </a:xfrm>
        </p:spPr>
        <p:txBody>
          <a:bodyPr anchor="t">
            <a:normAutofit/>
          </a:bodyPr>
          <a:lstStyle/>
          <a:p>
            <a:pPr algn="l">
              <a:lnSpc>
                <a:spcPct val="80000"/>
              </a:lnSpc>
            </a:pPr>
            <a:r>
              <a:rPr lang="fr-FR" sz="3500" b="1" smtClean="0">
                <a:solidFill>
                  <a:srgbClr val="502215"/>
                </a:solidFill>
              </a:rPr>
              <a:t>Le </a:t>
            </a:r>
            <a:r>
              <a:rPr lang="fr-FR" sz="3500" b="1" dirty="0" smtClean="0">
                <a:solidFill>
                  <a:srgbClr val="502215"/>
                </a:solidFill>
              </a:rPr>
              <a:t>calcul de </a:t>
            </a:r>
            <a:r>
              <a:rPr lang="fr-FR" sz="3500" b="1" smtClean="0">
                <a:solidFill>
                  <a:srgbClr val="502215"/>
                </a:solidFill>
              </a:rPr>
              <a:t>possibilité de </a:t>
            </a:r>
            <a:br>
              <a:rPr lang="fr-FR" sz="3500" b="1" smtClean="0">
                <a:solidFill>
                  <a:srgbClr val="502215"/>
                </a:solidFill>
              </a:rPr>
            </a:br>
            <a:r>
              <a:rPr lang="fr-FR" sz="3500" b="1" smtClean="0">
                <a:solidFill>
                  <a:srgbClr val="502215"/>
                </a:solidFill>
              </a:rPr>
              <a:t>récolte forestière</a:t>
            </a:r>
            <a:br>
              <a:rPr lang="fr-FR" sz="3500" b="1" smtClean="0">
                <a:solidFill>
                  <a:srgbClr val="502215"/>
                </a:solidFill>
              </a:rPr>
            </a:br>
            <a:r>
              <a:rPr lang="fr-FR" sz="2000" b="1" dirty="0" smtClean="0">
                <a:solidFill>
                  <a:srgbClr val="0D481E"/>
                </a:solidFill>
              </a:rPr>
              <a:t/>
            </a:r>
            <a:br>
              <a:rPr lang="fr-FR" sz="2000" b="1" dirty="0" smtClean="0">
                <a:solidFill>
                  <a:srgbClr val="0D481E"/>
                </a:solidFill>
              </a:rPr>
            </a:br>
            <a:r>
              <a:rPr lang="fr-FR" sz="2000" b="1" dirty="0" smtClean="0">
                <a:solidFill>
                  <a:srgbClr val="73B632"/>
                </a:solidFill>
                <a:cs typeface="Calibri"/>
              </a:rPr>
              <a:t>Par Marc-André Rhéaume, </a:t>
            </a:r>
            <a:r>
              <a:rPr lang="fr-FR" sz="2000" b="1" dirty="0" err="1" smtClean="0">
                <a:solidFill>
                  <a:srgbClr val="73B632"/>
                </a:solidFill>
                <a:cs typeface="Calibri"/>
              </a:rPr>
              <a:t>ing.f</a:t>
            </a:r>
            <a:r>
              <a:rPr lang="fr-FR" sz="2000" b="1" dirty="0" smtClean="0">
                <a:solidFill>
                  <a:srgbClr val="73B632"/>
                </a:solidFill>
                <a:cs typeface="Calibri"/>
              </a:rPr>
              <a:t>.</a:t>
            </a:r>
            <a:endParaRPr lang="fr-FR" sz="2000" dirty="0">
              <a:solidFill>
                <a:srgbClr val="73B632"/>
              </a:solidFill>
              <a:latin typeface="Calibri"/>
              <a:cs typeface="Calibri"/>
            </a:endParaRPr>
          </a:p>
        </p:txBody>
      </p:sp>
      <p:pic>
        <p:nvPicPr>
          <p:cNvPr id="17" name="Image 16" descr="logo_PP_grand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8100" y="825500"/>
            <a:ext cx="3547872" cy="1993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654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371600" y="266701"/>
            <a:ext cx="6981825" cy="552450"/>
          </a:xfrm>
        </p:spPr>
        <p:txBody>
          <a:bodyPr>
            <a:normAutofit fontScale="90000"/>
          </a:bodyPr>
          <a:lstStyle/>
          <a:p>
            <a:pPr marL="742950" indent="-742950" algn="l">
              <a:buFont typeface="+mj-lt"/>
              <a:buAutoNum type="arabicPeriod" startAt="3"/>
            </a:pPr>
            <a:r>
              <a:rPr lang="fr-FR" b="1" smtClean="0">
                <a:solidFill>
                  <a:schemeClr val="accent2"/>
                </a:solidFill>
              </a:rPr>
              <a:t>Résultats de la compilation</a:t>
            </a:r>
            <a:endParaRPr lang="fr-FR" b="1">
              <a:solidFill>
                <a:schemeClr val="accent2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DDB0FBB1-DEDC-7A46-8F05-48556C35C218}" type="slidenum">
              <a:rPr lang="fr-FR" smtClean="0"/>
              <a:pPr/>
              <a:t>10</a:t>
            </a:fld>
            <a:endParaRPr lang="fr-FR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694" y="2066307"/>
            <a:ext cx="8599949" cy="2081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500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371600" y="266701"/>
            <a:ext cx="6981825" cy="552450"/>
          </a:xfrm>
        </p:spPr>
        <p:txBody>
          <a:bodyPr>
            <a:normAutofit fontScale="90000"/>
          </a:bodyPr>
          <a:lstStyle/>
          <a:p>
            <a:pPr marL="742950" indent="-742950" algn="l">
              <a:buFont typeface="+mj-lt"/>
              <a:buAutoNum type="arabicPeriod" startAt="3"/>
            </a:pPr>
            <a:r>
              <a:rPr lang="fr-FR" b="1" smtClean="0">
                <a:solidFill>
                  <a:schemeClr val="accent2"/>
                </a:solidFill>
              </a:rPr>
              <a:t>Résultats de la compilation</a:t>
            </a:r>
            <a:endParaRPr lang="fr-FR" b="1">
              <a:solidFill>
                <a:schemeClr val="accent2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DDB0FBB1-DEDC-7A46-8F05-48556C35C218}" type="slidenum">
              <a:rPr lang="fr-FR" smtClean="0"/>
              <a:pPr/>
              <a:t>11</a:t>
            </a:fld>
            <a:endParaRPr lang="fr-F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72" y="1781298"/>
            <a:ext cx="8071128" cy="2447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661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371600" y="266701"/>
            <a:ext cx="6981825" cy="552450"/>
          </a:xfrm>
        </p:spPr>
        <p:txBody>
          <a:bodyPr>
            <a:normAutofit fontScale="90000"/>
          </a:bodyPr>
          <a:lstStyle/>
          <a:p>
            <a:pPr marL="742950" indent="-742950" algn="l">
              <a:buFont typeface="+mj-lt"/>
              <a:buAutoNum type="arabicPeriod" startAt="3"/>
            </a:pPr>
            <a:r>
              <a:rPr lang="fr-FR" b="1" smtClean="0">
                <a:solidFill>
                  <a:schemeClr val="accent2"/>
                </a:solidFill>
              </a:rPr>
              <a:t>Résultats de la compilation</a:t>
            </a:r>
            <a:endParaRPr lang="fr-FR" b="1">
              <a:solidFill>
                <a:schemeClr val="accent2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DDB0FBB1-DEDC-7A46-8F05-48556C35C218}" type="slidenum">
              <a:rPr lang="fr-FR" smtClean="0"/>
              <a:pPr/>
              <a:t>12</a:t>
            </a:fld>
            <a:endParaRPr lang="fr-FR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558" y="1472541"/>
            <a:ext cx="8423388" cy="2232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349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FBB1-DEDC-7A46-8F05-48556C35C218}" type="slidenum">
              <a:rPr lang="fr-FR" smtClean="0"/>
              <a:pPr/>
              <a:t>13</a:t>
            </a:fld>
            <a:endParaRPr lang="fr-FR"/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795" y="274638"/>
            <a:ext cx="3077581" cy="5851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858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371600" y="266701"/>
            <a:ext cx="6981825" cy="552450"/>
          </a:xfrm>
        </p:spPr>
        <p:txBody>
          <a:bodyPr>
            <a:normAutofit fontScale="90000"/>
          </a:bodyPr>
          <a:lstStyle/>
          <a:p>
            <a:pPr marL="742950" indent="-742950" algn="l">
              <a:buFont typeface="+mj-lt"/>
              <a:buAutoNum type="arabicPeriod" startAt="4"/>
            </a:pPr>
            <a:r>
              <a:rPr lang="fr-FR" b="1">
                <a:solidFill>
                  <a:schemeClr val="accent2"/>
                </a:solidFill>
              </a:rPr>
              <a:t>Le logiciel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371599" y="1123950"/>
            <a:ext cx="7458076" cy="4514850"/>
          </a:xfrm>
        </p:spPr>
        <p:txBody>
          <a:bodyPr>
            <a:noAutofit/>
          </a:bodyPr>
          <a:lstStyle/>
          <a:p>
            <a:pPr marL="457200" indent="-457200" algn="l">
              <a:buFont typeface="Arial" pitchFamily="34" charset="0"/>
              <a:buChar char="•"/>
              <a:tabLst>
                <a:tab pos="3048000" algn="l"/>
              </a:tabLst>
            </a:pPr>
            <a:r>
              <a:rPr lang="fr-FR" sz="2800" smtClean="0">
                <a:solidFill>
                  <a:schemeClr val="accent3"/>
                </a:solidFill>
              </a:rPr>
              <a:t>Forposs.net est un chiffrier Excel avec des macros, développé par Louis-Jean Lussier, Ph.D, chercheur retraité du Service canadien des forêts. Licence d’utilisation qui est accrodée à l’Agence. 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DDB0FBB1-DEDC-7A46-8F05-48556C35C218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447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371600" y="266701"/>
            <a:ext cx="6981825" cy="552450"/>
          </a:xfrm>
        </p:spPr>
        <p:txBody>
          <a:bodyPr>
            <a:normAutofit fontScale="90000"/>
          </a:bodyPr>
          <a:lstStyle/>
          <a:p>
            <a:pPr marL="742950" indent="-742950" algn="l">
              <a:buFont typeface="+mj-lt"/>
              <a:buAutoNum type="arabicPeriod" startAt="4"/>
            </a:pPr>
            <a:r>
              <a:rPr lang="fr-FR" b="1">
                <a:solidFill>
                  <a:schemeClr val="accent2"/>
                </a:solidFill>
              </a:rPr>
              <a:t>Le logiciel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617517" y="938151"/>
            <a:ext cx="8395854" cy="4700649"/>
          </a:xfrm>
        </p:spPr>
        <p:txBody>
          <a:bodyPr>
            <a:noAutofit/>
          </a:bodyPr>
          <a:lstStyle/>
          <a:p>
            <a:pPr algn="l">
              <a:tabLst>
                <a:tab pos="3048000" algn="l"/>
              </a:tabLst>
            </a:pPr>
            <a:r>
              <a:rPr lang="fr-FR" sz="2800" dirty="0" smtClean="0">
                <a:solidFill>
                  <a:schemeClr val="accent3"/>
                </a:solidFill>
              </a:rPr>
              <a:t>Il permet de : </a:t>
            </a:r>
          </a:p>
          <a:p>
            <a:pPr marL="457200" indent="-457200" algn="l">
              <a:buFont typeface="+mj-lt"/>
              <a:buAutoNum type="arabicPeriod"/>
              <a:tabLst>
                <a:tab pos="3048000" algn="l"/>
              </a:tabLst>
            </a:pPr>
            <a:r>
              <a:rPr lang="fr-FR" sz="2400" dirty="0" smtClean="0">
                <a:solidFill>
                  <a:schemeClr val="accent3"/>
                </a:solidFill>
              </a:rPr>
              <a:t>Calculer un taux de </a:t>
            </a:r>
            <a:r>
              <a:rPr lang="fr-FR" sz="2400" smtClean="0">
                <a:solidFill>
                  <a:schemeClr val="accent3"/>
                </a:solidFill>
              </a:rPr>
              <a:t>croissance en % selon </a:t>
            </a:r>
            <a:r>
              <a:rPr lang="fr-FR" sz="2400" dirty="0" smtClean="0">
                <a:solidFill>
                  <a:schemeClr val="accent3"/>
                </a:solidFill>
              </a:rPr>
              <a:t>une table </a:t>
            </a:r>
            <a:r>
              <a:rPr lang="fr-FR" sz="2400" smtClean="0">
                <a:solidFill>
                  <a:schemeClr val="accent3"/>
                </a:solidFill>
              </a:rPr>
              <a:t>de rendement;</a:t>
            </a:r>
            <a:endParaRPr lang="fr-FR" sz="2400" dirty="0" smtClean="0">
              <a:solidFill>
                <a:schemeClr val="accent3"/>
              </a:solidFill>
            </a:endParaRPr>
          </a:p>
          <a:p>
            <a:pPr marL="457200" indent="-457200" algn="l">
              <a:buFont typeface="+mj-lt"/>
              <a:buAutoNum type="arabicPeriod"/>
              <a:tabLst>
                <a:tab pos="3048000" algn="l"/>
              </a:tabLst>
            </a:pPr>
            <a:r>
              <a:rPr lang="fr-FR" sz="2400" dirty="0" smtClean="0">
                <a:solidFill>
                  <a:schemeClr val="accent3"/>
                </a:solidFill>
              </a:rPr>
              <a:t>Faire croître le stock sur pied (appliquer le taux de </a:t>
            </a:r>
            <a:r>
              <a:rPr lang="fr-FR" sz="2400" smtClean="0">
                <a:solidFill>
                  <a:schemeClr val="accent3"/>
                </a:solidFill>
              </a:rPr>
              <a:t>croissance);</a:t>
            </a:r>
            <a:endParaRPr lang="fr-FR" sz="2400" dirty="0" smtClean="0">
              <a:solidFill>
                <a:schemeClr val="accent3"/>
              </a:solidFill>
            </a:endParaRPr>
          </a:p>
          <a:p>
            <a:pPr marL="457200" indent="-457200" algn="l">
              <a:buFont typeface="+mj-lt"/>
              <a:buAutoNum type="arabicPeriod"/>
              <a:tabLst>
                <a:tab pos="3048000" algn="l"/>
              </a:tabLst>
            </a:pPr>
            <a:r>
              <a:rPr lang="fr-FR" sz="2400" dirty="0" smtClean="0">
                <a:solidFill>
                  <a:schemeClr val="accent3"/>
                </a:solidFill>
              </a:rPr>
              <a:t>Appliquer une perte de </a:t>
            </a:r>
            <a:r>
              <a:rPr lang="fr-FR" sz="2400" smtClean="0">
                <a:solidFill>
                  <a:schemeClr val="accent3"/>
                </a:solidFill>
              </a:rPr>
              <a:t>volume associée </a:t>
            </a:r>
            <a:r>
              <a:rPr lang="fr-FR" sz="2400" dirty="0" smtClean="0">
                <a:solidFill>
                  <a:schemeClr val="accent3"/>
                </a:solidFill>
              </a:rPr>
              <a:t>à </a:t>
            </a:r>
            <a:r>
              <a:rPr lang="fr-FR" sz="2400" smtClean="0">
                <a:solidFill>
                  <a:schemeClr val="accent3"/>
                </a:solidFill>
              </a:rPr>
              <a:t>la TBE;</a:t>
            </a:r>
            <a:endParaRPr lang="fr-FR" sz="2400" dirty="0" smtClean="0">
              <a:solidFill>
                <a:schemeClr val="accent3"/>
              </a:solidFill>
            </a:endParaRPr>
          </a:p>
          <a:p>
            <a:pPr marL="457200" indent="-457200" algn="l">
              <a:buFont typeface="+mj-lt"/>
              <a:buAutoNum type="arabicPeriod"/>
              <a:tabLst>
                <a:tab pos="3048000" algn="l"/>
              </a:tabLst>
            </a:pPr>
            <a:r>
              <a:rPr lang="fr-FR" sz="2400" dirty="0" smtClean="0">
                <a:solidFill>
                  <a:schemeClr val="accent3"/>
                </a:solidFill>
              </a:rPr>
              <a:t>Calculer la possibilité de récolte forestière associée à l’accroissement de la forêt et à la disponibilité du volume (volume </a:t>
            </a:r>
            <a:r>
              <a:rPr lang="fr-FR" sz="2400" smtClean="0">
                <a:solidFill>
                  <a:schemeClr val="accent3"/>
                </a:solidFill>
              </a:rPr>
              <a:t>récoltable);</a:t>
            </a:r>
            <a:endParaRPr lang="fr-FR" sz="2400" dirty="0" smtClean="0">
              <a:solidFill>
                <a:schemeClr val="accent3"/>
              </a:solidFill>
            </a:endParaRPr>
          </a:p>
          <a:p>
            <a:pPr marL="457200" indent="-457200" algn="l">
              <a:buFont typeface="+mj-lt"/>
              <a:buAutoNum type="arabicPeriod"/>
              <a:tabLst>
                <a:tab pos="3048000" algn="l"/>
              </a:tabLst>
            </a:pPr>
            <a:r>
              <a:rPr lang="fr-FR" sz="2400" dirty="0" smtClean="0">
                <a:solidFill>
                  <a:schemeClr val="accent3"/>
                </a:solidFill>
              </a:rPr>
              <a:t>Calculer la biomasse </a:t>
            </a:r>
            <a:r>
              <a:rPr lang="fr-FR" sz="2400" smtClean="0">
                <a:solidFill>
                  <a:schemeClr val="accent3"/>
                </a:solidFill>
              </a:rPr>
              <a:t>disponible suite à la </a:t>
            </a:r>
            <a:r>
              <a:rPr lang="fr-FR" sz="2400" dirty="0" smtClean="0">
                <a:solidFill>
                  <a:schemeClr val="accent3"/>
                </a:solidFill>
              </a:rPr>
              <a:t>récolte de la possibilité (</a:t>
            </a:r>
            <a:r>
              <a:rPr lang="fr-FR" sz="2400" smtClean="0">
                <a:solidFill>
                  <a:schemeClr val="accent3"/>
                </a:solidFill>
              </a:rPr>
              <a:t>optionnel);</a:t>
            </a:r>
            <a:endParaRPr lang="fr-FR" sz="2400" dirty="0" smtClean="0">
              <a:solidFill>
                <a:schemeClr val="accent3"/>
              </a:solidFill>
            </a:endParaRPr>
          </a:p>
          <a:p>
            <a:pPr marL="457200" indent="-457200" algn="l">
              <a:buFont typeface="+mj-lt"/>
              <a:buAutoNum type="arabicPeriod"/>
              <a:tabLst>
                <a:tab pos="3048000" algn="l"/>
              </a:tabLst>
            </a:pPr>
            <a:r>
              <a:rPr lang="fr-FR" sz="2400" dirty="0" smtClean="0">
                <a:solidFill>
                  <a:schemeClr val="accent3"/>
                </a:solidFill>
              </a:rPr>
              <a:t>Calculer la valeur de la récolte et de la forêt résiduelle (optionnel)</a:t>
            </a:r>
            <a:r>
              <a:rPr lang="fr-FR" sz="2800" dirty="0" smtClean="0">
                <a:solidFill>
                  <a:schemeClr val="accent3"/>
                </a:solidFill>
              </a:rPr>
              <a:t>.</a:t>
            </a:r>
          </a:p>
          <a:p>
            <a:pPr algn="l">
              <a:tabLst>
                <a:tab pos="3048000" algn="l"/>
              </a:tabLst>
            </a:pPr>
            <a:endParaRPr lang="fr-FR" sz="2800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DDB0FBB1-DEDC-7A46-8F05-48556C35C218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38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28700" lvl="1" indent="-571500">
              <a:buFont typeface="+mj-lt"/>
              <a:buAutoNum type="arabicPeriod"/>
            </a:pPr>
            <a:r>
              <a:rPr lang="fr-CA"/>
              <a:t>Superficies retenues au calcul;</a:t>
            </a:r>
            <a:endParaRPr lang="fr-CA" sz="2400"/>
          </a:p>
          <a:p>
            <a:pPr marL="1028700" lvl="1" indent="-571500">
              <a:buFont typeface="+mj-lt"/>
              <a:buAutoNum type="arabicPeriod"/>
            </a:pPr>
            <a:r>
              <a:rPr lang="fr-CA"/>
              <a:t>Volume sur pied initial;</a:t>
            </a:r>
            <a:endParaRPr lang="fr-CA" sz="2400"/>
          </a:p>
          <a:p>
            <a:pPr marL="1028700" lvl="1" indent="-571500">
              <a:buFont typeface="+mj-lt"/>
              <a:buAutoNum type="arabicPeriod"/>
            </a:pPr>
            <a:r>
              <a:rPr lang="fr-CA"/>
              <a:t>Table de rendement selon les indices de qualité de </a:t>
            </a:r>
            <a:r>
              <a:rPr lang="fr-CA" smtClean="0"/>
              <a:t>station (IQS) ; </a:t>
            </a:r>
            <a:endParaRPr lang="fr-CA" sz="2400"/>
          </a:p>
          <a:p>
            <a:pPr marL="1028700" lvl="1" indent="-571500">
              <a:buFont typeface="+mj-lt"/>
              <a:buAutoNum type="arabicPeriod"/>
            </a:pPr>
            <a:r>
              <a:rPr lang="fr-CA"/>
              <a:t>Possibilité forestière associée aux plantations;</a:t>
            </a:r>
            <a:endParaRPr lang="fr-CA" sz="2400"/>
          </a:p>
          <a:p>
            <a:pPr marL="1028700" lvl="1" indent="-571500">
              <a:buFont typeface="+mj-lt"/>
              <a:buAutoNum type="arabicPeriod"/>
            </a:pPr>
            <a:r>
              <a:rPr lang="fr-CA"/>
              <a:t>Possibilité forestière </a:t>
            </a:r>
            <a:r>
              <a:rPr lang="fr-CA" smtClean="0"/>
              <a:t>totale selon l’accroissement du volume et selon la disponibilité du volume;</a:t>
            </a:r>
            <a:endParaRPr lang="fr-CA" sz="2400"/>
          </a:p>
          <a:p>
            <a:pPr marL="1028700" lvl="1" indent="-571500">
              <a:buFont typeface="+mj-lt"/>
              <a:buAutoNum type="arabicPeriod"/>
            </a:pPr>
            <a:r>
              <a:rPr lang="fr-CA"/>
              <a:t>Valeur des </a:t>
            </a:r>
            <a:r>
              <a:rPr lang="fr-CA" smtClean="0"/>
              <a:t>bois (chemin, sur pied, à l’usine) ;</a:t>
            </a:r>
            <a:endParaRPr lang="fr-CA" sz="2400"/>
          </a:p>
          <a:p>
            <a:pPr marL="1028700" lvl="1" indent="-571500">
              <a:buFont typeface="+mj-lt"/>
              <a:buAutoNum type="arabicPeriod"/>
            </a:pPr>
            <a:r>
              <a:rPr lang="fr-CA"/>
              <a:t>Volume en </a:t>
            </a:r>
            <a:r>
              <a:rPr lang="fr-CA" smtClean="0"/>
              <a:t>biomasse.</a:t>
            </a:r>
            <a:endParaRPr lang="fr-CA" sz="2400"/>
          </a:p>
          <a:p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FBB1-DEDC-7A46-8F05-48556C35C218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7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425038" y="274638"/>
            <a:ext cx="7261761" cy="1143000"/>
          </a:xfrm>
        </p:spPr>
        <p:txBody>
          <a:bodyPr>
            <a:normAutofit/>
          </a:bodyPr>
          <a:lstStyle/>
          <a:p>
            <a:pPr marL="742950" indent="-742950" algn="l">
              <a:buFont typeface="+mj-lt"/>
              <a:buAutoNum type="arabicPeriod" startAt="4"/>
            </a:pPr>
            <a:r>
              <a:rPr lang="fr-FR" sz="4000" b="1">
                <a:solidFill>
                  <a:schemeClr val="accent2"/>
                </a:solidFill>
              </a:rPr>
              <a:t>Le </a:t>
            </a:r>
            <a:r>
              <a:rPr lang="fr-FR" sz="4000" b="1" smtClean="0">
                <a:solidFill>
                  <a:schemeClr val="accent2"/>
                </a:solidFill>
              </a:rPr>
              <a:t>logiciel (les intrants)</a:t>
            </a:r>
            <a:endParaRPr lang="fr-FR" sz="4000" b="1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10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371600" y="396876"/>
            <a:ext cx="6667500" cy="698500"/>
          </a:xfrm>
        </p:spPr>
        <p:txBody>
          <a:bodyPr>
            <a:normAutofit fontScale="90000"/>
          </a:bodyPr>
          <a:lstStyle/>
          <a:p>
            <a:pPr algn="l"/>
            <a:r>
              <a:rPr lang="fr-FR" b="1" smtClean="0">
                <a:solidFill>
                  <a:schemeClr val="accent2"/>
                </a:solidFill>
              </a:rPr>
              <a:t>Proposition d’ordre du jour</a:t>
            </a:r>
            <a:endParaRPr lang="fr-FR" b="1">
              <a:solidFill>
                <a:schemeClr val="accent2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371600" y="1200151"/>
            <a:ext cx="6400800" cy="4438649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fr-FR" sz="2800" b="1" smtClean="0">
                <a:solidFill>
                  <a:schemeClr val="accent3"/>
                </a:solidFill>
              </a:rPr>
              <a:t>Contexte de réalisation et méthode;</a:t>
            </a:r>
            <a:endParaRPr lang="fr-FR" sz="2800" b="1" dirty="0" smtClean="0">
              <a:solidFill>
                <a:schemeClr val="accent3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fr-FR" sz="2800" b="1" smtClean="0">
                <a:solidFill>
                  <a:schemeClr val="accent3"/>
                </a:solidFill>
              </a:rPr>
              <a:t>Les limites du calcul;</a:t>
            </a:r>
            <a:endParaRPr lang="fr-FR" sz="2800" b="1" dirty="0" smtClean="0">
              <a:solidFill>
                <a:schemeClr val="accent3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fr-FR" sz="2800" b="1" smtClean="0">
                <a:solidFill>
                  <a:schemeClr val="accent3"/>
                </a:solidFill>
              </a:rPr>
              <a:t>Résultats des inventaires du 4</a:t>
            </a:r>
            <a:r>
              <a:rPr lang="fr-FR" sz="2800" b="1" baseline="30000" smtClean="0">
                <a:solidFill>
                  <a:schemeClr val="accent3"/>
                </a:solidFill>
              </a:rPr>
              <a:t>e</a:t>
            </a:r>
            <a:r>
              <a:rPr lang="fr-FR" sz="2800" b="1" smtClean="0">
                <a:solidFill>
                  <a:schemeClr val="accent3"/>
                </a:solidFill>
              </a:rPr>
              <a:t> décennal;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fr-FR" sz="2800" b="1" smtClean="0">
                <a:solidFill>
                  <a:schemeClr val="accent3"/>
                </a:solidFill>
              </a:rPr>
              <a:t>Le fonctionnement du logiciel et les intrants;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fr-FR" sz="2800" b="1" smtClean="0">
                <a:solidFill>
                  <a:schemeClr val="accent3"/>
                </a:solidFill>
              </a:rPr>
              <a:t>Les résultats préliminaires de la possibilité de récolte forestière;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fr-FR" sz="2800" b="1" smtClean="0">
                <a:solidFill>
                  <a:schemeClr val="accent3"/>
                </a:solidFill>
              </a:rPr>
              <a:t>Discussions.</a:t>
            </a:r>
            <a:endParaRPr lang="fr-FR" sz="2800" b="1" dirty="0">
              <a:solidFill>
                <a:schemeClr val="accent3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DDB0FBB1-DEDC-7A46-8F05-48556C35C218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345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581025" y="266701"/>
            <a:ext cx="7772400" cy="552450"/>
          </a:xfrm>
        </p:spPr>
        <p:txBody>
          <a:bodyPr>
            <a:normAutofit fontScale="9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fr-FR" b="1">
                <a:solidFill>
                  <a:schemeClr val="accent2"/>
                </a:solidFill>
              </a:rPr>
              <a:t>Contexte de </a:t>
            </a:r>
            <a:r>
              <a:rPr lang="fr-FR" b="1" smtClean="0">
                <a:solidFill>
                  <a:schemeClr val="accent2"/>
                </a:solidFill>
              </a:rPr>
              <a:t>réalisation </a:t>
            </a:r>
            <a:endParaRPr lang="fr-FR" b="1">
              <a:solidFill>
                <a:schemeClr val="accent2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371599" y="961901"/>
            <a:ext cx="6981825" cy="5219823"/>
          </a:xfrm>
        </p:spPr>
        <p:txBody>
          <a:bodyPr>
            <a:normAutofit fontScale="92500" lnSpcReduction="1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fr-FR" sz="2800" dirty="0" smtClean="0">
                <a:solidFill>
                  <a:schemeClr val="accent3"/>
                </a:solidFill>
              </a:rPr>
              <a:t>En septembre 2011, </a:t>
            </a:r>
            <a:r>
              <a:rPr lang="fr-FR" sz="2800" smtClean="0">
                <a:solidFill>
                  <a:schemeClr val="accent3"/>
                </a:solidFill>
              </a:rPr>
              <a:t>le C.A. </a:t>
            </a:r>
            <a:r>
              <a:rPr lang="fr-FR" sz="2800" dirty="0" smtClean="0">
                <a:solidFill>
                  <a:schemeClr val="accent3"/>
                </a:solidFill>
              </a:rPr>
              <a:t>de la FPFQ propose l’utilisation d’une </a:t>
            </a:r>
            <a:r>
              <a:rPr lang="fr-FR" sz="2800" smtClean="0">
                <a:solidFill>
                  <a:schemeClr val="accent3"/>
                </a:solidFill>
              </a:rPr>
              <a:t>approche simplifiée </a:t>
            </a:r>
            <a:r>
              <a:rPr lang="fr-FR" sz="2800" dirty="0" smtClean="0">
                <a:solidFill>
                  <a:schemeClr val="accent3"/>
                </a:solidFill>
              </a:rPr>
              <a:t>de calcul de la possibilité forestière </a:t>
            </a:r>
            <a:r>
              <a:rPr lang="fr-FR" sz="2800" smtClean="0">
                <a:solidFill>
                  <a:schemeClr val="accent3"/>
                </a:solidFill>
              </a:rPr>
              <a:t>: </a:t>
            </a:r>
          </a:p>
          <a:p>
            <a:pPr marL="971550" lvl="1" indent="-514350" algn="l">
              <a:buFont typeface="+mj-lt"/>
              <a:buAutoNum type="romanUcPeriod"/>
            </a:pPr>
            <a:r>
              <a:rPr lang="fr-FR" sz="2400" smtClean="0">
                <a:solidFill>
                  <a:schemeClr val="accent3"/>
                </a:solidFill>
              </a:rPr>
              <a:t>Pertinence : considérant l’expérience du dernier calcul, la réalisation des scénarios sylvicoles ne dépendent pas du calcul de la possibilité forestière mais des $ octroyés à la région (volonté politique du gouvernement) et de la valeur des bois offert aux producteurs;   </a:t>
            </a:r>
          </a:p>
          <a:p>
            <a:pPr marL="971550" lvl="1" indent="-514350" algn="l">
              <a:buFont typeface="+mj-lt"/>
              <a:buAutoNum type="romanUcPeriod"/>
            </a:pPr>
            <a:r>
              <a:rPr lang="fr-FR" sz="2400" smtClean="0">
                <a:solidFill>
                  <a:schemeClr val="accent3"/>
                </a:solidFill>
              </a:rPr>
              <a:t>Coût : 9 500 $ vs 30 000 $ (sans compter la contribution des partenaires régionaux, les multiples comités). </a:t>
            </a:r>
            <a:endParaRPr lang="fr-FR" sz="2400" dirty="0" smtClean="0">
              <a:solidFill>
                <a:schemeClr val="accent3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fr-FR" sz="2800" dirty="0" smtClean="0">
                <a:solidFill>
                  <a:schemeClr val="accent3"/>
                </a:solidFill>
              </a:rPr>
              <a:t>Proposition au </a:t>
            </a:r>
            <a:r>
              <a:rPr lang="fr-FR" sz="2800" smtClean="0">
                <a:solidFill>
                  <a:schemeClr val="accent3"/>
                </a:solidFill>
              </a:rPr>
              <a:t>Forum provincial des partenaires de la forêt privée;</a:t>
            </a:r>
            <a:endParaRPr lang="fr-FR" sz="2800" dirty="0" smtClean="0">
              <a:solidFill>
                <a:schemeClr val="accent3"/>
              </a:solidFill>
            </a:endParaRPr>
          </a:p>
          <a:p>
            <a:pPr marL="457200" indent="-457200" algn="l">
              <a:buFont typeface="Arial" pitchFamily="34" charset="0"/>
              <a:buChar char="•"/>
            </a:pPr>
            <a:endParaRPr lang="fr-FR" dirty="0" smtClean="0"/>
          </a:p>
          <a:p>
            <a:pPr marL="457200" indent="-457200" algn="l">
              <a:buFont typeface="Arial" pitchFamily="34" charset="0"/>
              <a:buChar char="•"/>
            </a:pPr>
            <a:endParaRPr lang="fr-FR" dirty="0" smtClean="0"/>
          </a:p>
          <a:p>
            <a:pPr marL="457200" indent="-457200">
              <a:buFont typeface="Arial" pitchFamily="34" charset="0"/>
              <a:buChar char="•"/>
            </a:pP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DDB0FBB1-DEDC-7A46-8F05-48556C35C218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5641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581025" y="266701"/>
            <a:ext cx="7772400" cy="552450"/>
          </a:xfrm>
        </p:spPr>
        <p:txBody>
          <a:bodyPr>
            <a:normAutofit fontScale="9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fr-FR" b="1">
                <a:solidFill>
                  <a:schemeClr val="accent2"/>
                </a:solidFill>
              </a:rPr>
              <a:t>Contexte de </a:t>
            </a:r>
            <a:r>
              <a:rPr lang="fr-FR" b="1" smtClean="0">
                <a:solidFill>
                  <a:schemeClr val="accent2"/>
                </a:solidFill>
              </a:rPr>
              <a:t>réalisation </a:t>
            </a:r>
            <a:endParaRPr lang="fr-FR" b="1">
              <a:solidFill>
                <a:schemeClr val="accent2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371599" y="961901"/>
            <a:ext cx="6981825" cy="5219823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 startAt="3"/>
            </a:pPr>
            <a:r>
              <a:rPr lang="fr-FR" sz="2800" smtClean="0">
                <a:solidFill>
                  <a:schemeClr val="accent3"/>
                </a:solidFill>
              </a:rPr>
              <a:t>Avis du </a:t>
            </a:r>
            <a:r>
              <a:rPr lang="fr-FR" sz="2800" dirty="0" smtClean="0">
                <a:solidFill>
                  <a:schemeClr val="accent3"/>
                </a:solidFill>
              </a:rPr>
              <a:t>Forestier </a:t>
            </a:r>
            <a:r>
              <a:rPr lang="fr-FR" sz="2800" smtClean="0">
                <a:solidFill>
                  <a:schemeClr val="accent3"/>
                </a:solidFill>
              </a:rPr>
              <a:t>en chef :</a:t>
            </a:r>
          </a:p>
          <a:p>
            <a:pPr marL="962025" indent="-514350" algn="l">
              <a:buFont typeface="Arial" pitchFamily="34" charset="0"/>
              <a:buChar char="•"/>
              <a:tabLst>
                <a:tab pos="3048000" algn="l"/>
              </a:tabLst>
            </a:pPr>
            <a:r>
              <a:rPr lang="fr-FR" sz="2800">
                <a:solidFill>
                  <a:schemeClr val="accent3"/>
                </a:solidFill>
              </a:rPr>
              <a:t>Reconnaît la </a:t>
            </a:r>
            <a:r>
              <a:rPr lang="fr-FR" sz="2800" smtClean="0">
                <a:solidFill>
                  <a:schemeClr val="accent3"/>
                </a:solidFill>
              </a:rPr>
              <a:t>grande différence </a:t>
            </a:r>
            <a:r>
              <a:rPr lang="fr-FR" sz="2800">
                <a:solidFill>
                  <a:schemeClr val="accent3"/>
                </a:solidFill>
              </a:rPr>
              <a:t>avec la forêt publique;</a:t>
            </a:r>
          </a:p>
          <a:p>
            <a:pPr marL="962025" indent="-514350" algn="l">
              <a:buFont typeface="Arial" pitchFamily="34" charset="0"/>
              <a:buChar char="•"/>
              <a:tabLst>
                <a:tab pos="3048000" algn="l"/>
              </a:tabLst>
            </a:pPr>
            <a:r>
              <a:rPr lang="fr-FR" sz="2800">
                <a:solidFill>
                  <a:schemeClr val="accent3"/>
                </a:solidFill>
              </a:rPr>
              <a:t>Indique qu’en forêt privée, la possibilité forestière est de nature prospective plutôt que prescriptive; </a:t>
            </a:r>
          </a:p>
          <a:p>
            <a:pPr marL="962025" indent="-514350" algn="l">
              <a:buFont typeface="Arial" pitchFamily="34" charset="0"/>
              <a:buChar char="•"/>
              <a:tabLst>
                <a:tab pos="3048000" algn="l"/>
              </a:tabLst>
            </a:pPr>
            <a:r>
              <a:rPr lang="fr-FR" sz="2800">
                <a:solidFill>
                  <a:schemeClr val="accent3"/>
                </a:solidFill>
              </a:rPr>
              <a:t>Confirme la pertinence de la démarche simplifiée dans une application d’aménagement forestier extensif et limité sur une période de 10 ans.</a:t>
            </a:r>
          </a:p>
          <a:p>
            <a:pPr lvl="1" algn="l"/>
            <a:endParaRPr lang="fr-FR" sz="2000" dirty="0" smtClean="0">
              <a:solidFill>
                <a:schemeClr val="accent3"/>
              </a:solidFill>
            </a:endParaRPr>
          </a:p>
          <a:p>
            <a:pPr marL="457200" indent="-457200" algn="l">
              <a:buFont typeface="Arial" pitchFamily="34" charset="0"/>
              <a:buChar char="•"/>
            </a:pPr>
            <a:endParaRPr lang="fr-FR" dirty="0" smtClean="0"/>
          </a:p>
          <a:p>
            <a:pPr marL="457200" indent="-457200" algn="l">
              <a:buFont typeface="Arial" pitchFamily="34" charset="0"/>
              <a:buChar char="•"/>
            </a:pPr>
            <a:endParaRPr lang="fr-FR" dirty="0" smtClean="0"/>
          </a:p>
          <a:p>
            <a:pPr marL="457200" indent="-457200">
              <a:buFont typeface="Arial" pitchFamily="34" charset="0"/>
              <a:buChar char="•"/>
            </a:pP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DDB0FBB1-DEDC-7A46-8F05-48556C35C218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9539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581025" y="266701"/>
            <a:ext cx="7772400" cy="552450"/>
          </a:xfrm>
        </p:spPr>
        <p:txBody>
          <a:bodyPr>
            <a:normAutofit fontScale="9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fr-FR" b="1">
                <a:solidFill>
                  <a:schemeClr val="accent2"/>
                </a:solidFill>
              </a:rPr>
              <a:t>Contexte de </a:t>
            </a:r>
            <a:r>
              <a:rPr lang="fr-FR" b="1" smtClean="0">
                <a:solidFill>
                  <a:schemeClr val="accent2"/>
                </a:solidFill>
              </a:rPr>
              <a:t>réalisation </a:t>
            </a:r>
            <a:endParaRPr lang="fr-FR" b="1">
              <a:solidFill>
                <a:schemeClr val="accent2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371599" y="961901"/>
            <a:ext cx="6981825" cy="5219823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 startAt="4"/>
            </a:pPr>
            <a:r>
              <a:rPr lang="fr-FR" sz="2800" smtClean="0">
                <a:solidFill>
                  <a:schemeClr val="accent3"/>
                </a:solidFill>
              </a:rPr>
              <a:t>Envoi </a:t>
            </a:r>
            <a:r>
              <a:rPr lang="fr-FR" sz="2800" dirty="0" smtClean="0">
                <a:solidFill>
                  <a:schemeClr val="accent3"/>
                </a:solidFill>
              </a:rPr>
              <a:t>d’une offre conjointe FPFQ/</a:t>
            </a:r>
            <a:r>
              <a:rPr lang="fr-FR" sz="2800" dirty="0" err="1" smtClean="0">
                <a:solidFill>
                  <a:schemeClr val="accent3"/>
                </a:solidFill>
              </a:rPr>
              <a:t>Genivar</a:t>
            </a:r>
            <a:r>
              <a:rPr lang="fr-FR" sz="2800" dirty="0" smtClean="0">
                <a:solidFill>
                  <a:schemeClr val="accent3"/>
                </a:solidFill>
              </a:rPr>
              <a:t> aux </a:t>
            </a:r>
            <a:r>
              <a:rPr lang="fr-FR" sz="2800" smtClean="0">
                <a:solidFill>
                  <a:schemeClr val="accent3"/>
                </a:solidFill>
              </a:rPr>
              <a:t>agences :</a:t>
            </a:r>
            <a:endParaRPr lang="fr-FR" sz="2800" dirty="0" smtClean="0">
              <a:solidFill>
                <a:schemeClr val="accent3"/>
              </a:solidFill>
            </a:endParaRPr>
          </a:p>
          <a:p>
            <a:pPr lvl="1" algn="l"/>
            <a:r>
              <a:rPr lang="fr-FR" sz="2000" dirty="0" err="1">
                <a:solidFill>
                  <a:schemeClr val="accent3"/>
                </a:solidFill>
              </a:rPr>
              <a:t>Genivar</a:t>
            </a:r>
            <a:r>
              <a:rPr lang="fr-FR" sz="2000" dirty="0">
                <a:solidFill>
                  <a:schemeClr val="accent3"/>
                </a:solidFill>
              </a:rPr>
              <a:t> </a:t>
            </a:r>
            <a:r>
              <a:rPr lang="fr-FR" sz="2000">
                <a:solidFill>
                  <a:schemeClr val="accent3"/>
                </a:solidFill>
              </a:rPr>
              <a:t>: </a:t>
            </a:r>
            <a:r>
              <a:rPr lang="fr-FR" sz="2000" smtClean="0">
                <a:solidFill>
                  <a:schemeClr val="accent3"/>
                </a:solidFill>
              </a:rPr>
              <a:t>le </a:t>
            </a:r>
            <a:r>
              <a:rPr lang="fr-FR" sz="2000" dirty="0" smtClean="0">
                <a:solidFill>
                  <a:schemeClr val="accent3"/>
                </a:solidFill>
              </a:rPr>
              <a:t>calcul;</a:t>
            </a:r>
            <a:endParaRPr lang="fr-FR" sz="2000" dirty="0">
              <a:solidFill>
                <a:schemeClr val="accent3"/>
              </a:solidFill>
            </a:endParaRPr>
          </a:p>
          <a:p>
            <a:pPr marL="2600325" lvl="1" indent="-2143125" algn="l"/>
            <a:r>
              <a:rPr lang="fr-FR" sz="2000" dirty="0" smtClean="0">
                <a:solidFill>
                  <a:schemeClr val="accent3"/>
                </a:solidFill>
              </a:rPr>
              <a:t>Syndicats </a:t>
            </a:r>
            <a:r>
              <a:rPr lang="fr-FR" sz="2000" dirty="0">
                <a:solidFill>
                  <a:schemeClr val="accent3"/>
                </a:solidFill>
              </a:rPr>
              <a:t>et offices : </a:t>
            </a:r>
            <a:r>
              <a:rPr lang="fr-FR" sz="2000" dirty="0" smtClean="0">
                <a:solidFill>
                  <a:schemeClr val="accent3"/>
                </a:solidFill>
              </a:rPr>
              <a:t>lien </a:t>
            </a:r>
            <a:r>
              <a:rPr lang="fr-FR" sz="2000" smtClean="0">
                <a:solidFill>
                  <a:schemeClr val="accent3"/>
                </a:solidFill>
              </a:rPr>
              <a:t>avec Genivar et les agences;</a:t>
            </a:r>
            <a:endParaRPr lang="fr-FR" sz="2000" dirty="0">
              <a:solidFill>
                <a:schemeClr val="accent3"/>
              </a:solidFill>
            </a:endParaRPr>
          </a:p>
          <a:p>
            <a:pPr lvl="1" algn="l"/>
            <a:r>
              <a:rPr lang="fr-FR" sz="2000" dirty="0" smtClean="0">
                <a:solidFill>
                  <a:schemeClr val="accent3"/>
                </a:solidFill>
              </a:rPr>
              <a:t>FPFQ : coordination provinciale.</a:t>
            </a:r>
          </a:p>
          <a:p>
            <a:pPr lvl="1" algn="l"/>
            <a:endParaRPr lang="fr-FR" sz="2000" dirty="0" smtClean="0">
              <a:solidFill>
                <a:schemeClr val="accent3"/>
              </a:solidFill>
            </a:endParaRPr>
          </a:p>
          <a:p>
            <a:pPr marL="457200" indent="-457200" algn="l">
              <a:buFont typeface="Arial" pitchFamily="34" charset="0"/>
              <a:buChar char="•"/>
            </a:pPr>
            <a:endParaRPr lang="fr-FR" dirty="0" smtClean="0"/>
          </a:p>
          <a:p>
            <a:pPr marL="457200" indent="-457200" algn="l">
              <a:buFont typeface="Arial" pitchFamily="34" charset="0"/>
              <a:buChar char="•"/>
            </a:pPr>
            <a:endParaRPr lang="fr-FR" dirty="0" smtClean="0"/>
          </a:p>
          <a:p>
            <a:pPr marL="457200" indent="-457200">
              <a:buFont typeface="Arial" pitchFamily="34" charset="0"/>
              <a:buChar char="•"/>
            </a:pP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DDB0FBB1-DEDC-7A46-8F05-48556C35C218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8997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371600" y="266701"/>
            <a:ext cx="6981825" cy="552450"/>
          </a:xfrm>
        </p:spPr>
        <p:txBody>
          <a:bodyPr>
            <a:normAutofit fontScale="90000"/>
          </a:bodyPr>
          <a:lstStyle/>
          <a:p>
            <a:pPr marL="742950" indent="-742950" algn="l">
              <a:buFont typeface="+mj-lt"/>
              <a:buAutoNum type="arabicPeriod"/>
            </a:pPr>
            <a:r>
              <a:rPr lang="fr-FR" b="1" smtClean="0">
                <a:solidFill>
                  <a:schemeClr val="accent2"/>
                </a:solidFill>
              </a:rPr>
              <a:t>La méthodologie</a:t>
            </a:r>
            <a:endParaRPr lang="fr-FR" b="1">
              <a:solidFill>
                <a:schemeClr val="accent2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938151" y="1123950"/>
            <a:ext cx="7968343" cy="4514850"/>
          </a:xfrm>
        </p:spPr>
        <p:txBody>
          <a:bodyPr>
            <a:norm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fr-FR" sz="2800" smtClean="0">
                <a:solidFill>
                  <a:schemeClr val="accent3"/>
                </a:solidFill>
              </a:rPr>
              <a:t>Une possibilité </a:t>
            </a:r>
            <a:r>
              <a:rPr lang="fr-FR" sz="2800" dirty="0" smtClean="0">
                <a:solidFill>
                  <a:schemeClr val="accent3"/>
                </a:solidFill>
              </a:rPr>
              <a:t>basée sur </a:t>
            </a:r>
            <a:r>
              <a:rPr lang="fr-FR" sz="2800" smtClean="0">
                <a:solidFill>
                  <a:schemeClr val="accent3"/>
                </a:solidFill>
              </a:rPr>
              <a:t>l’accroissement du volume de la forêt sur un horizon de 10 ans;</a:t>
            </a:r>
            <a:endParaRPr lang="fr-FR" sz="2800">
              <a:solidFill>
                <a:schemeClr val="accent3"/>
              </a:solidFill>
            </a:endParaRPr>
          </a:p>
          <a:p>
            <a:pPr algn="l"/>
            <a:r>
              <a:rPr lang="fr-FR" sz="2800" b="1" smtClean="0">
                <a:solidFill>
                  <a:schemeClr val="accent3"/>
                </a:solidFill>
              </a:rPr>
              <a:t>Possibilité forestière = Accroissement du volume (intérêt composé comme un compte en banque)</a:t>
            </a:r>
          </a:p>
          <a:p>
            <a:pPr algn="l"/>
            <a:r>
              <a:rPr lang="fr-FR" sz="2800" b="1" smtClean="0">
                <a:solidFill>
                  <a:schemeClr val="accent3"/>
                </a:solidFill>
              </a:rPr>
              <a:t>Y = X * (1+i</a:t>
            </a:r>
            <a:r>
              <a:rPr lang="fr-FR" sz="2800" b="1" baseline="30000" smtClean="0">
                <a:solidFill>
                  <a:schemeClr val="accent3"/>
                </a:solidFill>
              </a:rPr>
              <a:t>n</a:t>
            </a:r>
            <a:r>
              <a:rPr lang="fr-FR" sz="2800" b="1" smtClean="0">
                <a:solidFill>
                  <a:schemeClr val="accent3"/>
                </a:solidFill>
              </a:rPr>
              <a:t>)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fr-FR" sz="2800" smtClean="0">
                <a:solidFill>
                  <a:schemeClr val="accent3"/>
                </a:solidFill>
              </a:rPr>
              <a:t>Volume par essences où est appliqué un taux de croissance selon l’âge (Jin = 50 ans, Vin 90 ans, étagé selon l’âge dominante 70-30 = 70 ans).</a:t>
            </a:r>
          </a:p>
          <a:p>
            <a:pPr marL="457200" indent="-457200" algn="l">
              <a:buFont typeface="Arial" pitchFamily="34" charset="0"/>
              <a:buChar char="•"/>
            </a:pPr>
            <a:endParaRPr lang="fr-FR" sz="2800" smtClean="0">
              <a:solidFill>
                <a:schemeClr val="accent3"/>
              </a:solidFill>
            </a:endParaRPr>
          </a:p>
          <a:p>
            <a:pPr marL="457200" indent="-457200" algn="l">
              <a:buFont typeface="Arial" pitchFamily="34" charset="0"/>
              <a:buChar char="•"/>
            </a:pPr>
            <a:endParaRPr lang="fr-FR" sz="2800" dirty="0" smtClean="0">
              <a:solidFill>
                <a:schemeClr val="accent3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DDB0FBB1-DEDC-7A46-8F05-48556C35C218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8027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371600" y="266701"/>
            <a:ext cx="6981825" cy="552450"/>
          </a:xfrm>
        </p:spPr>
        <p:txBody>
          <a:bodyPr>
            <a:normAutofit fontScale="90000"/>
          </a:bodyPr>
          <a:lstStyle/>
          <a:p>
            <a:pPr marL="742950" indent="-742950" algn="l">
              <a:buFont typeface="+mj-lt"/>
              <a:buAutoNum type="arabicPeriod" startAt="2"/>
            </a:pPr>
            <a:r>
              <a:rPr lang="fr-FR" b="1" smtClean="0">
                <a:solidFill>
                  <a:schemeClr val="accent2"/>
                </a:solidFill>
              </a:rPr>
              <a:t>Les limites méthodologiques</a:t>
            </a:r>
            <a:endParaRPr lang="fr-FR" b="1">
              <a:solidFill>
                <a:schemeClr val="accent2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371599" y="1123950"/>
            <a:ext cx="7458076" cy="4514850"/>
          </a:xfrm>
        </p:spPr>
        <p:txBody>
          <a:bodyPr>
            <a:normAutofit lnSpcReduction="10000"/>
          </a:bodyPr>
          <a:lstStyle/>
          <a:p>
            <a:pPr marL="514350" indent="-514350" algn="l">
              <a:buFont typeface="+mj-lt"/>
              <a:buAutoNum type="arabicPeriod"/>
              <a:tabLst>
                <a:tab pos="3048000" algn="l"/>
              </a:tabLst>
            </a:pPr>
            <a:r>
              <a:rPr lang="fr-FR" sz="2800" dirty="0" smtClean="0">
                <a:solidFill>
                  <a:schemeClr val="accent3"/>
                </a:solidFill>
              </a:rPr>
              <a:t>Les marges d’erreur de </a:t>
            </a:r>
            <a:r>
              <a:rPr lang="fr-FR" sz="2800" smtClean="0">
                <a:solidFill>
                  <a:schemeClr val="accent3"/>
                </a:solidFill>
              </a:rPr>
              <a:t>l’inventaire du </a:t>
            </a:r>
            <a:r>
              <a:rPr lang="fr-FR" sz="2800" dirty="0" smtClean="0">
                <a:solidFill>
                  <a:schemeClr val="accent3"/>
                </a:solidFill>
              </a:rPr>
              <a:t>MRN sur les volumes par strate regroupées </a:t>
            </a:r>
            <a:r>
              <a:rPr lang="fr-FR" sz="2800" u="sng" dirty="0" smtClean="0">
                <a:solidFill>
                  <a:schemeClr val="accent3"/>
                </a:solidFill>
              </a:rPr>
              <a:t>pour un territoire d’Agence </a:t>
            </a:r>
            <a:r>
              <a:rPr lang="fr-FR" sz="2800" dirty="0" smtClean="0">
                <a:solidFill>
                  <a:schemeClr val="accent3"/>
                </a:solidFill>
              </a:rPr>
              <a:t>: </a:t>
            </a:r>
          </a:p>
          <a:p>
            <a:pPr algn="l">
              <a:tabLst>
                <a:tab pos="447675" algn="l"/>
              </a:tabLst>
            </a:pPr>
            <a:r>
              <a:rPr lang="fr-FR" sz="2800" dirty="0">
                <a:solidFill>
                  <a:schemeClr val="accent3"/>
                </a:solidFill>
              </a:rPr>
              <a:t>	</a:t>
            </a:r>
            <a:r>
              <a:rPr lang="fr-FR" sz="2800" i="1" dirty="0" smtClean="0">
                <a:solidFill>
                  <a:schemeClr val="accent3"/>
                </a:solidFill>
              </a:rPr>
              <a:t>19 fois sur 20 (95%), la moyenne réelle du 	volume se retrouve à l’intérieur d’un 	intervalle de 30 % autour de la moyenne 	estimée.   </a:t>
            </a:r>
          </a:p>
          <a:p>
            <a:pPr marL="514350" indent="-514350" algn="l">
              <a:buAutoNum type="arabicPeriod" startAt="2"/>
              <a:tabLst>
                <a:tab pos="447675" algn="l"/>
              </a:tabLst>
            </a:pPr>
            <a:r>
              <a:rPr lang="fr-FR" sz="2800" dirty="0" smtClean="0">
                <a:solidFill>
                  <a:schemeClr val="accent3"/>
                </a:solidFill>
              </a:rPr>
              <a:t>Les marges d’erreur des courbes de </a:t>
            </a:r>
            <a:r>
              <a:rPr lang="fr-FR" sz="2800" smtClean="0">
                <a:solidFill>
                  <a:schemeClr val="accent3"/>
                </a:solidFill>
              </a:rPr>
              <a:t>croissance tirées </a:t>
            </a:r>
            <a:r>
              <a:rPr lang="fr-FR" sz="2800" dirty="0" smtClean="0">
                <a:solidFill>
                  <a:schemeClr val="accent3"/>
                </a:solidFill>
              </a:rPr>
              <a:t>du </a:t>
            </a:r>
            <a:r>
              <a:rPr lang="fr-FR" sz="2800" dirty="0">
                <a:solidFill>
                  <a:schemeClr val="accent3"/>
                </a:solidFill>
              </a:rPr>
              <a:t>Manuel de mise en valeur des forêts privées (1999). </a:t>
            </a:r>
            <a:endParaRPr lang="fr-FR" sz="2800" dirty="0" smtClean="0">
              <a:solidFill>
                <a:schemeClr val="accent3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DDB0FBB1-DEDC-7A46-8F05-48556C35C218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9249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371600" y="266701"/>
            <a:ext cx="6981825" cy="552450"/>
          </a:xfrm>
        </p:spPr>
        <p:txBody>
          <a:bodyPr>
            <a:normAutofit fontScale="90000"/>
          </a:bodyPr>
          <a:lstStyle/>
          <a:p>
            <a:pPr marL="742950" indent="-742950" algn="l">
              <a:buFont typeface="+mj-lt"/>
              <a:buAutoNum type="arabicPeriod" startAt="2"/>
            </a:pPr>
            <a:r>
              <a:rPr lang="fr-FR" b="1" smtClean="0">
                <a:solidFill>
                  <a:schemeClr val="accent2"/>
                </a:solidFill>
              </a:rPr>
              <a:t>Les limites du calcul</a:t>
            </a:r>
            <a:endParaRPr lang="fr-FR" b="1">
              <a:solidFill>
                <a:schemeClr val="accent2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371599" y="1123950"/>
            <a:ext cx="7458076" cy="4514850"/>
          </a:xfrm>
        </p:spPr>
        <p:txBody>
          <a:bodyPr>
            <a:normAutofit lnSpcReduction="10000"/>
          </a:bodyPr>
          <a:lstStyle/>
          <a:p>
            <a:pPr marL="514350" indent="-514350" algn="l">
              <a:buFont typeface="+mj-lt"/>
              <a:buAutoNum type="arabicPeriod"/>
              <a:tabLst>
                <a:tab pos="3048000" algn="l"/>
              </a:tabLst>
            </a:pPr>
            <a:r>
              <a:rPr lang="fr-FR" sz="2800" smtClean="0">
                <a:solidFill>
                  <a:schemeClr val="accent3"/>
                </a:solidFill>
              </a:rPr>
              <a:t>Ne permet pas d’identifier un rendement soutenu sur un horizon de 150 ans; </a:t>
            </a:r>
          </a:p>
          <a:p>
            <a:pPr marL="514350" indent="-514350" algn="l">
              <a:buFont typeface="+mj-lt"/>
              <a:buAutoNum type="arabicPeriod"/>
              <a:tabLst>
                <a:tab pos="3048000" algn="l"/>
              </a:tabLst>
            </a:pPr>
            <a:r>
              <a:rPr lang="fr-FR" sz="2800" smtClean="0">
                <a:solidFill>
                  <a:schemeClr val="accent3"/>
                </a:solidFill>
              </a:rPr>
              <a:t>Pas d’effet de possibilité des travaux sylvicoles; </a:t>
            </a:r>
          </a:p>
          <a:p>
            <a:pPr marL="514350" indent="-514350" algn="l">
              <a:buFont typeface="+mj-lt"/>
              <a:buAutoNum type="arabicPeriod"/>
              <a:tabLst>
                <a:tab pos="3048000" algn="l"/>
              </a:tabLst>
            </a:pPr>
            <a:r>
              <a:rPr lang="fr-FR" sz="2800" smtClean="0">
                <a:solidFill>
                  <a:schemeClr val="accent3"/>
                </a:solidFill>
              </a:rPr>
              <a:t>Pour l’horizon du calcul, il n’y a pas de simulation d’accroissement du volume dans la classe d’âge 10 ans ( peuplements âgés de 0 à 20 ans); </a:t>
            </a:r>
          </a:p>
          <a:p>
            <a:pPr marL="514350" indent="-514350" algn="l">
              <a:buFont typeface="+mj-lt"/>
              <a:buAutoNum type="arabicPeriod"/>
              <a:tabLst>
                <a:tab pos="3048000" algn="l"/>
              </a:tabLst>
            </a:pPr>
            <a:r>
              <a:rPr lang="fr-FR" sz="2800" smtClean="0">
                <a:solidFill>
                  <a:schemeClr val="accent3"/>
                </a:solidFill>
              </a:rPr>
              <a:t>Aucune croissance appliquée au volume de la possibilité forestière sur 10 ans. Le volume est soustrait à l’année 0.    </a:t>
            </a:r>
          </a:p>
          <a:p>
            <a:pPr algn="l">
              <a:tabLst>
                <a:tab pos="3048000" algn="l"/>
              </a:tabLst>
            </a:pPr>
            <a:endParaRPr lang="fr-FR" sz="2800" dirty="0" smtClean="0">
              <a:solidFill>
                <a:schemeClr val="accent3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DDB0FBB1-DEDC-7A46-8F05-48556C35C218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3753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371600" y="266701"/>
            <a:ext cx="6981825" cy="552450"/>
          </a:xfrm>
        </p:spPr>
        <p:txBody>
          <a:bodyPr>
            <a:normAutofit fontScale="90000"/>
          </a:bodyPr>
          <a:lstStyle/>
          <a:p>
            <a:pPr marL="742950" indent="-742950" algn="l">
              <a:buFont typeface="+mj-lt"/>
              <a:buAutoNum type="arabicPeriod" startAt="3"/>
            </a:pPr>
            <a:r>
              <a:rPr lang="fr-FR" b="1" smtClean="0">
                <a:solidFill>
                  <a:schemeClr val="accent2"/>
                </a:solidFill>
              </a:rPr>
              <a:t>Résultats de la compilation</a:t>
            </a:r>
            <a:endParaRPr lang="fr-FR" b="1">
              <a:solidFill>
                <a:schemeClr val="accent2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DDB0FBB1-DEDC-7A46-8F05-48556C35C218}" type="slidenum">
              <a:rPr lang="fr-FR" smtClean="0"/>
              <a:pPr/>
              <a:t>9</a:t>
            </a:fld>
            <a:endParaRPr lang="fr-FR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157" y="1284549"/>
            <a:ext cx="8073643" cy="2779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604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heme/theme1.xml><?xml version="1.0" encoding="utf-8"?>
<a:theme xmlns:a="http://schemas.openxmlformats.org/drawingml/2006/main" name="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FPBQ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572700"/>
      </a:accent2>
      <a:accent3>
        <a:srgbClr val="006325"/>
      </a:accent3>
      <a:accent4>
        <a:srgbClr val="92D050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1089</TotalTime>
  <Words>916</Words>
  <Application>Microsoft Office PowerPoint</Application>
  <PresentationFormat>Affichage à l'écran (4:3)</PresentationFormat>
  <Paragraphs>106</Paragraphs>
  <Slides>16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16</vt:i4>
      </vt:variant>
    </vt:vector>
  </HeadingPairs>
  <TitlesOfParts>
    <vt:vector size="18" baseType="lpstr">
      <vt:lpstr>Conception personnalisée</vt:lpstr>
      <vt:lpstr>Thème Office</vt:lpstr>
      <vt:lpstr>Le calcul de possibilité de  récolte forestière  Par Marc-André Rhéaume, ing.f.</vt:lpstr>
      <vt:lpstr>Proposition d’ordre du jour</vt:lpstr>
      <vt:lpstr>Contexte de réalisation </vt:lpstr>
      <vt:lpstr>Contexte de réalisation </vt:lpstr>
      <vt:lpstr>Contexte de réalisation </vt:lpstr>
      <vt:lpstr>La méthodologie</vt:lpstr>
      <vt:lpstr>Les limites méthodologiques</vt:lpstr>
      <vt:lpstr>Les limites du calcul</vt:lpstr>
      <vt:lpstr>Résultats de la compilation</vt:lpstr>
      <vt:lpstr>Résultats de la compilation</vt:lpstr>
      <vt:lpstr>Résultats de la compilation</vt:lpstr>
      <vt:lpstr>Résultats de la compilation</vt:lpstr>
      <vt:lpstr>Présentation PowerPoint</vt:lpstr>
      <vt:lpstr>Le logiciel</vt:lpstr>
      <vt:lpstr>Le logiciel</vt:lpstr>
      <vt:lpstr>Le logiciel (les intrants)</vt:lpstr>
    </vt:vector>
  </TitlesOfParts>
  <Company>Entreprise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Steve Trinque</dc:creator>
  <cp:lastModifiedBy>Victor Brunette</cp:lastModifiedBy>
  <cp:revision>88</cp:revision>
  <cp:lastPrinted>2013-08-28T19:53:02Z</cp:lastPrinted>
  <dcterms:created xsi:type="dcterms:W3CDTF">2012-03-16T18:38:17Z</dcterms:created>
  <dcterms:modified xsi:type="dcterms:W3CDTF">2013-09-05T14:37:44Z</dcterms:modified>
</cp:coreProperties>
</file>