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0.xml" ContentType="application/vnd.openxmlformats-officedocument.drawingml.chart+xml"/>
  <Override PartName="/ppt/notesSlides/notesSlide4.xml" ContentType="application/vnd.openxmlformats-officedocument.presentationml.notesSlide+xml"/>
  <Override PartName="/ppt/charts/chart31.xml" ContentType="application/vnd.openxmlformats-officedocument.drawingml.chart+xml"/>
  <Override PartName="/ppt/notesSlides/notesSlide5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5" r:id="rId1"/>
  </p:sldMasterIdLst>
  <p:notesMasterIdLst>
    <p:notesMasterId r:id="rId61"/>
  </p:notesMasterIdLst>
  <p:handoutMasterIdLst>
    <p:handoutMasterId r:id="rId62"/>
  </p:handoutMasterIdLst>
  <p:sldIdLst>
    <p:sldId id="1277" r:id="rId2"/>
    <p:sldId id="1282" r:id="rId3"/>
    <p:sldId id="1297" r:id="rId4"/>
    <p:sldId id="1298" r:id="rId5"/>
    <p:sldId id="1283" r:id="rId6"/>
    <p:sldId id="1291" r:id="rId7"/>
    <p:sldId id="1287" r:id="rId8"/>
    <p:sldId id="1288" r:id="rId9"/>
    <p:sldId id="1289" r:id="rId10"/>
    <p:sldId id="1292" r:id="rId11"/>
    <p:sldId id="1284" r:id="rId12"/>
    <p:sldId id="1014" r:id="rId13"/>
    <p:sldId id="1285" r:id="rId14"/>
    <p:sldId id="1260" r:id="rId15"/>
    <p:sldId id="1259" r:id="rId16"/>
    <p:sldId id="1309" r:id="rId17"/>
    <p:sldId id="1302" r:id="rId18"/>
    <p:sldId id="1303" r:id="rId19"/>
    <p:sldId id="1281" r:id="rId20"/>
    <p:sldId id="1290" r:id="rId21"/>
    <p:sldId id="1295" r:id="rId22"/>
    <p:sldId id="1278" r:id="rId23"/>
    <p:sldId id="1279" r:id="rId24"/>
    <p:sldId id="1296" r:id="rId25"/>
    <p:sldId id="1286" r:id="rId26"/>
    <p:sldId id="1293" r:id="rId27"/>
    <p:sldId id="1294" r:id="rId28"/>
    <p:sldId id="1235" r:id="rId29"/>
    <p:sldId id="1243" r:id="rId30"/>
    <p:sldId id="1300" r:id="rId31"/>
    <p:sldId id="1236" r:id="rId32"/>
    <p:sldId id="1242" r:id="rId33"/>
    <p:sldId id="1276" r:id="rId34"/>
    <p:sldId id="1197" r:id="rId35"/>
    <p:sldId id="1310" r:id="rId36"/>
    <p:sldId id="1256" r:id="rId37"/>
    <p:sldId id="1271" r:id="rId38"/>
    <p:sldId id="1272" r:id="rId39"/>
    <p:sldId id="1274" r:id="rId40"/>
    <p:sldId id="1253" r:id="rId41"/>
    <p:sldId id="1301" r:id="rId42"/>
    <p:sldId id="1304" r:id="rId43"/>
    <p:sldId id="1257" r:id="rId44"/>
    <p:sldId id="1261" r:id="rId45"/>
    <p:sldId id="1270" r:id="rId46"/>
    <p:sldId id="1306" r:id="rId47"/>
    <p:sldId id="1311" r:id="rId48"/>
    <p:sldId id="1307" r:id="rId49"/>
    <p:sldId id="1313" r:id="rId50"/>
    <p:sldId id="1308" r:id="rId51"/>
    <p:sldId id="1312" r:id="rId52"/>
    <p:sldId id="1314" r:id="rId53"/>
    <p:sldId id="1195" r:id="rId54"/>
    <p:sldId id="1265" r:id="rId55"/>
    <p:sldId id="1299" r:id="rId56"/>
    <p:sldId id="1316" r:id="rId57"/>
    <p:sldId id="1317" r:id="rId58"/>
    <p:sldId id="1318" r:id="rId59"/>
    <p:sldId id="1315" r:id="rId60"/>
  </p:sldIdLst>
  <p:sldSz cx="9144000" cy="6858000" type="screen4x3"/>
  <p:notesSz cx="6797675" cy="9872663"/>
  <p:defaultTextStyle>
    <a:defPPr>
      <a:defRPr lang="fr-CA"/>
    </a:defPPr>
    <a:lvl1pPr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5000"/>
      </a:lnSpc>
      <a:spcBef>
        <a:spcPct val="30000"/>
      </a:spcBef>
      <a:spcAft>
        <a:spcPct val="0"/>
      </a:spcAft>
      <a:defRPr sz="14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00"/>
    <a:srgbClr val="FF0000"/>
    <a:srgbClr val="DFDFF5"/>
    <a:srgbClr val="B2B2B2"/>
    <a:srgbClr val="969696"/>
    <a:srgbClr val="B7B7E7"/>
    <a:srgbClr val="AFAFE5"/>
    <a:srgbClr val="F3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8" autoAdjust="0"/>
    <p:restoredTop sz="95113" autoAdjust="0"/>
  </p:normalViewPr>
  <p:slideViewPr>
    <p:cSldViewPr snapToGrid="0">
      <p:cViewPr>
        <p:scale>
          <a:sx n="87" d="100"/>
          <a:sy n="87" d="100"/>
        </p:scale>
        <p:origin x="-1200" y="34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44" y="-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4.xml"/><Relationship Id="rId2" Type="http://schemas.openxmlformats.org/officeDocument/2006/relationships/slide" Target="slides/slide53.xml"/><Relationship Id="rId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publique</c:v>
                </c:pt>
                <c:pt idx="1">
                  <c:v>Forêt privée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70402964335341E-2"/>
          <c:y val="7.4878292985255779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34800</c:v>
                </c:pt>
                <c:pt idx="1">
                  <c:v>1062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regroupée</c:v>
                </c:pt>
                <c:pt idx="1">
                  <c:v>Individuelle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5827028829785E-2"/>
          <c:y val="4.0491747794210241E-2"/>
          <c:w val="0.63980134836086666"/>
          <c:h val="0.8911785910566776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UG 711 Pontiac</c:v>
                </c:pt>
                <c:pt idx="1">
                  <c:v>UG 723 Collines &amp; Papineau</c:v>
                </c:pt>
                <c:pt idx="2">
                  <c:v>UG 741   Haute Gatineau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288</c:v>
                </c:pt>
                <c:pt idx="1">
                  <c:v>370</c:v>
                </c:pt>
                <c:pt idx="2">
                  <c:v>404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3265400648448"/>
          <c:y val="0.22318491828131917"/>
          <c:w val="0.35813030724100664"/>
          <c:h val="0.42440389341918422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2472845387249E-2"/>
          <c:y val="4.0491813879300523E-2"/>
          <c:w val="0.63980134836086666"/>
          <c:h val="0.89117859105667763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Participants</c:v>
                </c:pt>
                <c:pt idx="1">
                  <c:v>Non participants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0.44</c:v>
                </c:pt>
                <c:pt idx="1">
                  <c:v>0.66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3265400648448"/>
          <c:y val="0.22318491828131917"/>
          <c:w val="0.35813030724100664"/>
          <c:h val="0.42440389341918422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957984075888E-2"/>
          <c:y val="0.21278073877959608"/>
          <c:w val="0.82846307003297881"/>
          <c:h val="0.638173187490051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'[Résumé stats superficies et nombres Producteurs 2011 .xls]superficies moyennes '!$J$26:$J$28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'[Résumé stats superficies et nombres Producteurs 2011 .xls]superficies moyennes '!$K$26:$K$28</c:f>
              <c:numCache>
                <c:formatCode>General</c:formatCode>
                <c:ptCount val="3"/>
                <c:pt idx="0">
                  <c:v>35679</c:v>
                </c:pt>
                <c:pt idx="1">
                  <c:v>79328</c:v>
                </c:pt>
                <c:pt idx="2">
                  <c:v>44647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297920"/>
        <c:axId val="33307648"/>
      </c:barChart>
      <c:catAx>
        <c:axId val="33297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CA" sz="2000"/>
                  <a:t>Unités</a:t>
                </a:r>
                <a:r>
                  <a:rPr lang="fr-CA" sz="2000" baseline="0"/>
                  <a:t> de Gestion </a:t>
                </a:r>
                <a:endParaRPr lang="fr-CA" sz="2000"/>
              </a:p>
            </c:rich>
          </c:tx>
          <c:layout/>
          <c:overlay val="0"/>
        </c:title>
        <c:majorTickMark val="out"/>
        <c:minorTickMark val="none"/>
        <c:tickLblPos val="nextTo"/>
        <c:crossAx val="33307648"/>
        <c:crosses val="autoZero"/>
        <c:auto val="1"/>
        <c:lblAlgn val="ctr"/>
        <c:lblOffset val="100"/>
        <c:noMultiLvlLbl val="0"/>
      </c:catAx>
      <c:valAx>
        <c:axId val="33307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29792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  <a:effectLst/>
      </c:spPr>
    </c:sideWall>
    <c:backWall>
      <c:thickness val="0"/>
      <c:spPr>
        <a:noFill/>
        <a:ln w="25400"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5.6036380869058031E-2"/>
          <c:y val="1.9642232966162774E-2"/>
          <c:w val="0.93316114999513955"/>
          <c:h val="0.8993104670344116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3.2863850372700648E-3"/>
                  <c:y val="-5.685863308771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657278301306387E-2"/>
                  <c:y val="-3.2407411345315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'[Résumé stats superficies et nombres Producteurs 2011 .xls]superficies moyennes '!$I$37:$I$38</c:f>
              <c:strCache>
                <c:ptCount val="2"/>
                <c:pt idx="0">
                  <c:v>Petits</c:v>
                </c:pt>
                <c:pt idx="1">
                  <c:v>Groupe ou Cie</c:v>
                </c:pt>
              </c:strCache>
            </c:strRef>
          </c:cat>
          <c:val>
            <c:numRef>
              <c:f>'[Résumé stats superficies et nombres Producteurs 2011 .xls]superficies moyennes '!$J$37:$J$38</c:f>
              <c:numCache>
                <c:formatCode>General</c:formatCode>
                <c:ptCount val="2"/>
                <c:pt idx="0">
                  <c:v>93</c:v>
                </c:pt>
                <c:pt idx="1">
                  <c:v>290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326976"/>
        <c:axId val="33354880"/>
        <c:axId val="0"/>
      </c:bar3DChart>
      <c:catAx>
        <c:axId val="33326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33354880"/>
        <c:crosses val="autoZero"/>
        <c:auto val="1"/>
        <c:lblAlgn val="ctr"/>
        <c:lblOffset val="100"/>
        <c:noMultiLvlLbl val="0"/>
      </c:catAx>
      <c:valAx>
        <c:axId val="3335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326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57000</c:v>
                </c:pt>
                <c:pt idx="1">
                  <c:v>3307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293037997252595E-2"/>
          <c:y val="0.1333996880900401"/>
          <c:w val="0.75336051611708754"/>
          <c:h val="0.8666002296587926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FF00"/>
            </a:solidFill>
          </c:spPr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  <c:explosion val="0"/>
          </c:dPt>
          <c:dPt>
            <c:idx val="3"/>
            <c:bubble3D val="0"/>
            <c:explosion val="56"/>
            <c:spPr>
              <a:solidFill>
                <a:srgbClr val="FF0000"/>
              </a:solidFill>
            </c:spPr>
          </c:dPt>
          <c:dPt>
            <c:idx val="4"/>
            <c:bubble3D val="0"/>
            <c:explosion val="39"/>
            <c:spPr>
              <a:solidFill>
                <a:srgbClr val="33339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Feuil1!$A$2:$A$6</c:f>
              <c:strCache>
                <c:ptCount val="5"/>
                <c:pt idx="0">
                  <c:v>Preparation</c:v>
                </c:pt>
                <c:pt idx="1">
                  <c:v>Entretien </c:v>
                </c:pt>
                <c:pt idx="2">
                  <c:v>Plantations </c:v>
                </c:pt>
                <c:pt idx="3">
                  <c:v>Non COM </c:v>
                </c:pt>
                <c:pt idx="4">
                  <c:v>Commercial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4386</c:v>
                </c:pt>
                <c:pt idx="1">
                  <c:v>8336</c:v>
                </c:pt>
                <c:pt idx="2">
                  <c:v>10000</c:v>
                </c:pt>
                <c:pt idx="3">
                  <c:v>7692</c:v>
                </c:pt>
                <c:pt idx="4">
                  <c:v>13297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686862070165152"/>
          <c:y val="0.32296662017158551"/>
          <c:w val="0.21369741820217181"/>
          <c:h val="0.35406675965682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35380794778458E-2"/>
          <c:y val="0.11740009583033646"/>
          <c:w val="0.7310164569116514"/>
          <c:h val="0.87199384514527489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FF00"/>
            </a:solidFill>
          </c:spPr>
          <c:explosion val="44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Feuil1!$A$2:$A$8</c:f>
              <c:strCache>
                <c:ptCount val="7"/>
                <c:pt idx="0">
                  <c:v>Preparation</c:v>
                </c:pt>
                <c:pt idx="1">
                  <c:v>Entretien </c:v>
                </c:pt>
                <c:pt idx="2">
                  <c:v>Plantations </c:v>
                </c:pt>
                <c:pt idx="3">
                  <c:v>Voirie</c:v>
                </c:pt>
                <c:pt idx="4">
                  <c:v>Non COM </c:v>
                </c:pt>
                <c:pt idx="5">
                  <c:v>Commercial</c:v>
                </c:pt>
                <c:pt idx="6">
                  <c:v>PAF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3.2010000000000001</c:v>
                </c:pt>
                <c:pt idx="1">
                  <c:v>5.899</c:v>
                </c:pt>
                <c:pt idx="2">
                  <c:v>6.3339999999999996</c:v>
                </c:pt>
                <c:pt idx="3">
                  <c:v>0.45900000000000002</c:v>
                </c:pt>
                <c:pt idx="4">
                  <c:v>6.4550000000000001</c:v>
                </c:pt>
                <c:pt idx="5">
                  <c:v>9.0259999999999998</c:v>
                </c:pt>
                <c:pt idx="6">
                  <c:v>1.3520000000000001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686862070165152"/>
          <c:y val="0.32296662017158551"/>
          <c:w val="0.21369741820217181"/>
          <c:h val="0.35406675965682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98507539498745E-2"/>
          <c:y val="8.4162115522429443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60000000</c:v>
                </c:pt>
                <c:pt idx="1">
                  <c:v>5000000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publique</c:v>
                </c:pt>
                <c:pt idx="1">
                  <c:v>Forêt privée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3.9215686274509803E-2"/>
                  <c:y val="-6.1892150247824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329E-2"/>
                  <c:y val="8.6649010346954242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35 631 </a:t>
                    </a:r>
                    <a:r>
                      <a:rPr lang="en-US" dirty="0"/>
                      <a:t>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#,##0\ "$"</c:formatCode>
                <c:ptCount val="2"/>
                <c:pt idx="0">
                  <c:v>20281</c:v>
                </c:pt>
                <c:pt idx="1">
                  <c:v>35631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1699346405228763E-3"/>
                  <c:y val="-8.664901034695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71895424836602E-2"/>
                  <c:y val="-9.9027440396519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Feuil1!$C$2:$C$3</c:f>
              <c:numCache>
                <c:formatCode>#,##0\ "$"</c:formatCode>
                <c:ptCount val="2"/>
                <c:pt idx="0">
                  <c:v>41266</c:v>
                </c:pt>
                <c:pt idx="1">
                  <c:v>45538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cylinder"/>
        <c:axId val="34555008"/>
        <c:axId val="34556544"/>
        <c:axId val="34539264"/>
      </c:bar3DChart>
      <c:catAx>
        <c:axId val="3455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34556544"/>
        <c:crosses val="autoZero"/>
        <c:auto val="1"/>
        <c:lblAlgn val="ctr"/>
        <c:lblOffset val="100"/>
        <c:noMultiLvlLbl val="0"/>
      </c:catAx>
      <c:valAx>
        <c:axId val="34556544"/>
        <c:scaling>
          <c:orientation val="minMax"/>
        </c:scaling>
        <c:delete val="0"/>
        <c:axPos val="l"/>
        <c:majorGridlines/>
        <c:numFmt formatCode="#,##0\ &quot;$&quot;" sourceLinked="1"/>
        <c:majorTickMark val="out"/>
        <c:minorTickMark val="none"/>
        <c:tickLblPos val="nextTo"/>
        <c:crossAx val="34555008"/>
        <c:crosses val="autoZero"/>
        <c:crossBetween val="between"/>
      </c:valAx>
      <c:serAx>
        <c:axId val="34539264"/>
        <c:scaling>
          <c:orientation val="minMax"/>
        </c:scaling>
        <c:delete val="1"/>
        <c:axPos val="b"/>
        <c:majorTickMark val="out"/>
        <c:minorTickMark val="none"/>
        <c:tickLblPos val="nextTo"/>
        <c:crossAx val="345565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099531676187536"/>
          <c:y val="5.2507692049027346E-2"/>
          <c:w val="0.87776285317276515"/>
          <c:h val="0.59568757914702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Boisé 10 ans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7.117597278499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0.94</c:v>
                </c:pt>
                <c:pt idx="1">
                  <c:v>0.28000000000000003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Résidentiel 10 ans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9215686274509803E-2"/>
                  <c:y val="-6.8081365272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39869281045753E-2"/>
                  <c:y val="-5.5702935223042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Feuil1!$C$2:$C$3</c:f>
              <c:numCache>
                <c:formatCode>0%</c:formatCode>
                <c:ptCount val="2"/>
                <c:pt idx="0">
                  <c:v>0.74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34787328"/>
        <c:axId val="34788864"/>
        <c:axId val="0"/>
      </c:bar3DChart>
      <c:catAx>
        <c:axId val="3478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34788864"/>
        <c:crosses val="autoZero"/>
        <c:auto val="1"/>
        <c:lblAlgn val="ctr"/>
        <c:lblOffset val="100"/>
        <c:noMultiLvlLbl val="0"/>
      </c:catAx>
      <c:valAx>
        <c:axId val="34788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78732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4000"/>
            </a:pPr>
            <a:r>
              <a:rPr lang="fr-CA" sz="2400" dirty="0" smtClean="0"/>
              <a:t>Programmes remboursement des taxes foncières</a:t>
            </a:r>
            <a:endParaRPr lang="fr-CA" sz="3200" dirty="0"/>
          </a:p>
        </c:rich>
      </c:tx>
      <c:layout>
        <c:manualLayout>
          <c:xMode val="edge"/>
          <c:yMode val="edge"/>
          <c:x val="8.9331880384493093E-2"/>
          <c:y val="7.5352631081456539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1951721175697E-2"/>
          <c:y val="0.12366936010210149"/>
          <c:w val="0.96696697087241124"/>
          <c:h val="0.623150505167475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0000"/>
              </a:solidFill>
            </a:ln>
          </c:spPr>
          <c:invertIfNegative val="0"/>
          <c:dLbls>
            <c:delete val="1"/>
          </c:dLbls>
          <c:cat>
            <c:numRef>
              <c:f>Feuil1!$A$2:$A$16</c:f>
              <c:numCache>
                <c:formatCode>General</c:formatCode>
                <c:ptCount val="1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Feuil1!$B$2:$B$16</c:f>
              <c:numCache>
                <c:formatCode>General</c:formatCode>
                <c:ptCount val="15"/>
                <c:pt idx="0">
                  <c:v>8.1999999999999993</c:v>
                </c:pt>
                <c:pt idx="1">
                  <c:v>8.1</c:v>
                </c:pt>
                <c:pt idx="2">
                  <c:v>8.1</c:v>
                </c:pt>
                <c:pt idx="3">
                  <c:v>8.1</c:v>
                </c:pt>
                <c:pt idx="4">
                  <c:v>9</c:v>
                </c:pt>
                <c:pt idx="5">
                  <c:v>9.4</c:v>
                </c:pt>
                <c:pt idx="6">
                  <c:v>9.9</c:v>
                </c:pt>
                <c:pt idx="7">
                  <c:v>10.7</c:v>
                </c:pt>
                <c:pt idx="8">
                  <c:v>11.2</c:v>
                </c:pt>
                <c:pt idx="9">
                  <c:v>11.1</c:v>
                </c:pt>
                <c:pt idx="10">
                  <c:v>11.3</c:v>
                </c:pt>
                <c:pt idx="11">
                  <c:v>11.3</c:v>
                </c:pt>
                <c:pt idx="12">
                  <c:v>11.3</c:v>
                </c:pt>
                <c:pt idx="13">
                  <c:v>11.3</c:v>
                </c:pt>
                <c:pt idx="14">
                  <c:v>11.3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208640"/>
        <c:axId val="36210176"/>
        <c:axId val="0"/>
      </c:bar3DChart>
      <c:catAx>
        <c:axId val="362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6210176"/>
        <c:crosses val="autoZero"/>
        <c:auto val="1"/>
        <c:lblAlgn val="ctr"/>
        <c:lblOffset val="100"/>
        <c:noMultiLvlLbl val="0"/>
      </c:catAx>
      <c:valAx>
        <c:axId val="36210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208640"/>
        <c:crosses val="autoZero"/>
        <c:crossBetween val="between"/>
      </c:valAx>
      <c:dTable>
        <c:showHorzBorder val="1"/>
        <c:showVertBorder val="0"/>
        <c:showOutline val="1"/>
        <c:showKeys val="0"/>
        <c:spPr>
          <a:solidFill>
            <a:schemeClr val="bg1"/>
          </a:solidFill>
        </c:spPr>
      </c:dTable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 / Québec 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99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4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Moins de 25</c:v>
                </c:pt>
                <c:pt idx="1">
                  <c:v>25 à 34</c:v>
                </c:pt>
                <c:pt idx="2">
                  <c:v>35 à 44</c:v>
                </c:pt>
                <c:pt idx="3">
                  <c:v>45 à 54</c:v>
                </c:pt>
                <c:pt idx="4">
                  <c:v>55 à 64</c:v>
                </c:pt>
                <c:pt idx="5">
                  <c:v>Plus de 64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</c:v>
                </c:pt>
                <c:pt idx="1">
                  <c:v>0.01</c:v>
                </c:pt>
                <c:pt idx="2">
                  <c:v>7.0000000000000007E-2</c:v>
                </c:pt>
                <c:pt idx="3">
                  <c:v>0.23</c:v>
                </c:pt>
                <c:pt idx="4">
                  <c:v>0.28999999999999998</c:v>
                </c:pt>
                <c:pt idx="5">
                  <c:v>0.38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67E-2"/>
          <c:y val="0.14837500000000001"/>
          <c:w val="0.60958152887139105"/>
          <c:h val="0.8203749999999999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explosion val="1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"/>
                  <c:y val="5.4559615831568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Secondaire</c:v>
                </c:pt>
                <c:pt idx="1">
                  <c:v>Collégial</c:v>
                </c:pt>
                <c:pt idx="2">
                  <c:v>Baccalauréat</c:v>
                </c:pt>
                <c:pt idx="3">
                  <c:v>Pas de réponse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0.15</c:v>
                </c:pt>
                <c:pt idx="2">
                  <c:v>0.27</c:v>
                </c:pt>
                <c:pt idx="3">
                  <c:v>0.03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66666666666667E-2"/>
          <c:y val="0.14837500000000001"/>
          <c:w val="0.60958152887139105"/>
          <c:h val="0.8203749999999999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explosion val="1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0"/>
                  <c:y val="5.4559615831568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Moins de 5 ans </c:v>
                </c:pt>
                <c:pt idx="1">
                  <c:v>5-10 ans </c:v>
                </c:pt>
                <c:pt idx="2">
                  <c:v>11-20 ans </c:v>
                </c:pt>
                <c:pt idx="3">
                  <c:v>Plus de 20 ans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0.11</c:v>
                </c:pt>
                <c:pt idx="1">
                  <c:v>0.16</c:v>
                </c:pt>
                <c:pt idx="2">
                  <c:v>0.22</c:v>
                </c:pt>
                <c:pt idx="3">
                  <c:v>0.51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32098765432098E-3"/>
          <c:y val="0.12142656080629931"/>
          <c:w val="0.61792031204432785"/>
          <c:h val="0.87857343919370068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4"/>
          <c:dPt>
            <c:idx val="0"/>
            <c:bubble3D val="0"/>
            <c:explosion val="8"/>
            <c:spPr>
              <a:solidFill>
                <a:srgbClr val="FF0000"/>
              </a:solidFill>
            </c:spPr>
          </c:dPt>
          <c:dPt>
            <c:idx val="1"/>
            <c:bubble3D val="0"/>
            <c:explosion val="15"/>
            <c:spPr>
              <a:solidFill>
                <a:srgbClr val="00B0F0"/>
              </a:solidFill>
            </c:spPr>
          </c:dPt>
          <c:dPt>
            <c:idx val="2"/>
            <c:bubble3D val="0"/>
            <c:explosion val="8"/>
            <c:spPr>
              <a:solidFill>
                <a:srgbClr val="DFDFF5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Feuil1!$A$2:$A$7</c:f>
              <c:strCache>
                <c:ptCount val="6"/>
                <c:pt idx="0">
                  <c:v>Retraité</c:v>
                </c:pt>
                <c:pt idx="1">
                  <c:v>Col Bleu </c:v>
                </c:pt>
                <c:pt idx="2">
                  <c:v>Col Blanc </c:v>
                </c:pt>
                <c:pt idx="3">
                  <c:v>Producteur Agricole</c:v>
                </c:pt>
                <c:pt idx="4">
                  <c:v>Travail en Forêt</c:v>
                </c:pt>
                <c:pt idx="5">
                  <c:v>Producteur Forestier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0.45</c:v>
                </c:pt>
                <c:pt idx="1">
                  <c:v>0.15</c:v>
                </c:pt>
                <c:pt idx="2">
                  <c:v>0.24</c:v>
                </c:pt>
                <c:pt idx="3">
                  <c:v>7.0000000000000007E-2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150323223485954"/>
          <c:y val="0.39984869515033489"/>
          <c:w val="0.30923750850588122"/>
          <c:h val="0.53702660340497776"/>
        </c:manualLayout>
      </c:layout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Feuil1!$A$2:$A$9</c:f>
              <c:strCache>
                <c:ptCount val="8"/>
                <c:pt idx="0">
                  <c:v>Moins de 20,000$</c:v>
                </c:pt>
                <c:pt idx="1">
                  <c:v>20000 à 39999$</c:v>
                </c:pt>
                <c:pt idx="2">
                  <c:v>40000 à 59000$</c:v>
                </c:pt>
                <c:pt idx="3">
                  <c:v>60000 à 79000$</c:v>
                </c:pt>
                <c:pt idx="4">
                  <c:v>80000 à 99000$</c:v>
                </c:pt>
                <c:pt idx="5">
                  <c:v>100000 à 150000$</c:v>
                </c:pt>
                <c:pt idx="6">
                  <c:v>Plus de 150000$</c:v>
                </c:pt>
                <c:pt idx="7">
                  <c:v>Pas de réponse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0.09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0.18</c:v>
                </c:pt>
                <c:pt idx="5">
                  <c:v>0.2</c:v>
                </c:pt>
                <c:pt idx="6">
                  <c:v>0.11</c:v>
                </c:pt>
                <c:pt idx="7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95224126395971E-2"/>
          <c:y val="9.5238095238095233E-2"/>
          <c:w val="0.70525822139879579"/>
          <c:h val="0.90476190476190477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Pt>
            <c:idx val="6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Feuil1!$A$2:$A$8</c:f>
              <c:strCache>
                <c:ptCount val="7"/>
                <c:pt idx="0">
                  <c:v>0%</c:v>
                </c:pt>
                <c:pt idx="1">
                  <c:v>1 à 10%</c:v>
                </c:pt>
                <c:pt idx="2">
                  <c:v>11 à 20%</c:v>
                </c:pt>
                <c:pt idx="3">
                  <c:v>26 à 50%</c:v>
                </c:pt>
                <c:pt idx="4">
                  <c:v>51 à 75%</c:v>
                </c:pt>
                <c:pt idx="5">
                  <c:v>76 à 100%</c:v>
                </c:pt>
                <c:pt idx="6">
                  <c:v>Pas de réponse 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0.81</c:v>
                </c:pt>
                <c:pt idx="1">
                  <c:v>0.11</c:v>
                </c:pt>
                <c:pt idx="2">
                  <c:v>0.01</c:v>
                </c:pt>
                <c:pt idx="3">
                  <c:v>0.02</c:v>
                </c:pt>
                <c:pt idx="4">
                  <c:v>0.01</c:v>
                </c:pt>
                <c:pt idx="5">
                  <c:v>0.01</c:v>
                </c:pt>
                <c:pt idx="6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productive </c:v>
                </c:pt>
                <c:pt idx="1">
                  <c:v>Forêt improductive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Feuil1!$A$2:$A$5</c:f>
              <c:strCache>
                <c:ptCount val="4"/>
                <c:pt idx="0">
                  <c:v>Moins de 1 km</c:v>
                </c:pt>
                <c:pt idx="1">
                  <c:v>Moins de 10</c:v>
                </c:pt>
                <c:pt idx="2">
                  <c:v>Moins de 100</c:v>
                </c:pt>
                <c:pt idx="3">
                  <c:v>Plus de 100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0.5</c:v>
                </c:pt>
                <c:pt idx="1">
                  <c:v>0.24</c:v>
                </c:pt>
                <c:pt idx="2">
                  <c:v>0.19</c:v>
                </c:pt>
                <c:pt idx="3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CA" sz="2000"/>
              <a:t>Raisons</a:t>
            </a:r>
            <a:r>
              <a:rPr lang="fr-CA" sz="2000" baseline="0"/>
              <a:t> pour l'acquisition d'un boisé</a:t>
            </a:r>
            <a:endParaRPr lang="fr-CA" sz="18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11620498239434E-2"/>
          <c:y val="0.13013590786530244"/>
          <c:w val="0.50862223188453526"/>
          <c:h val="0.8240125624366057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master!$I$137:$O$137</c:f>
              <c:strCache>
                <c:ptCount val="7"/>
                <c:pt idx="0">
                  <c:v>Une succession/ un héritage </c:v>
                </c:pt>
                <c:pt idx="1">
                  <c:v>Pour gagner ma vie et récolter le bois</c:v>
                </c:pt>
                <c:pt idx="2">
                  <c:v>L’acquisition de terres cultivées avec boisé</c:v>
                </c:pt>
                <c:pt idx="3">
                  <c:v>Une résidence en milieu rural</c:v>
                </c:pt>
                <c:pt idx="4">
                  <c:v>Préparer ma retraite</c:v>
                </c:pt>
                <c:pt idx="5">
                  <c:v>Un investissement immobilier</c:v>
                </c:pt>
                <c:pt idx="6">
                  <c:v>Le loisir et la chasse</c:v>
                </c:pt>
              </c:strCache>
            </c:strRef>
          </c:cat>
          <c:val>
            <c:numRef>
              <c:f>master!$I$139:$O$139</c:f>
              <c:numCache>
                <c:formatCode>0.00%</c:formatCode>
                <c:ptCount val="7"/>
                <c:pt idx="0">
                  <c:v>4.8611111111111112E-2</c:v>
                </c:pt>
                <c:pt idx="1">
                  <c:v>0.22222222222222221</c:v>
                </c:pt>
                <c:pt idx="2">
                  <c:v>0.13194444444444445</c:v>
                </c:pt>
                <c:pt idx="3">
                  <c:v>0.15277777777777779</c:v>
                </c:pt>
                <c:pt idx="4">
                  <c:v>0.10416666666666667</c:v>
                </c:pt>
                <c:pt idx="5">
                  <c:v>0.1875</c:v>
                </c:pt>
                <c:pt idx="6">
                  <c:v>0.15277777777777779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549007013691991"/>
          <c:y val="0.27969413058299036"/>
          <c:w val="0.37878455667996874"/>
          <c:h val="0.61669290988498904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57150">
      <a:solidFill>
        <a:schemeClr val="accent5"/>
      </a:solidFill>
    </a:ln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fr-CA" sz="2000" dirty="0"/>
              <a:t>Raisons</a:t>
            </a:r>
            <a:r>
              <a:rPr lang="fr-CA" sz="2000" baseline="0" dirty="0"/>
              <a:t> pour l'acquisition d'un </a:t>
            </a:r>
            <a:r>
              <a:rPr lang="fr-CA" sz="2000" baseline="0" dirty="0" smtClean="0"/>
              <a:t>boisé / Outaouais 2011 </a:t>
            </a:r>
            <a:endParaRPr lang="fr-CA" sz="18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911620498239434E-2"/>
          <c:y val="0.13013590786530244"/>
          <c:w val="0.50862223188453526"/>
          <c:h val="0.824012562436605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master!$I$137:$O$137</c:f>
              <c:strCache>
                <c:ptCount val="7"/>
                <c:pt idx="0">
                  <c:v>Une succession/ un héritage </c:v>
                </c:pt>
                <c:pt idx="1">
                  <c:v>Pour gagner ma vie et récolter le bois</c:v>
                </c:pt>
                <c:pt idx="2">
                  <c:v>L’acquisition de terres cultivées avec boisé</c:v>
                </c:pt>
                <c:pt idx="3">
                  <c:v>Une résidence en milieu rural</c:v>
                </c:pt>
                <c:pt idx="4">
                  <c:v>Préparer ma retraite</c:v>
                </c:pt>
                <c:pt idx="5">
                  <c:v>Un investissement immobilier</c:v>
                </c:pt>
                <c:pt idx="6">
                  <c:v>Le loisir et la chasse</c:v>
                </c:pt>
              </c:strCache>
            </c:strRef>
          </c:cat>
          <c:val>
            <c:numRef>
              <c:f>master!$I$139:$O$139</c:f>
              <c:numCache>
                <c:formatCode>0.00%</c:formatCode>
                <c:ptCount val="7"/>
                <c:pt idx="0">
                  <c:v>4.8611111111111112E-2</c:v>
                </c:pt>
                <c:pt idx="1">
                  <c:v>0.22222222222222221</c:v>
                </c:pt>
                <c:pt idx="2">
                  <c:v>0.13194444444444445</c:v>
                </c:pt>
                <c:pt idx="3">
                  <c:v>0.15277777777777779</c:v>
                </c:pt>
                <c:pt idx="4">
                  <c:v>0.10416666666666667</c:v>
                </c:pt>
                <c:pt idx="5">
                  <c:v>0.1875</c:v>
                </c:pt>
                <c:pt idx="6">
                  <c:v>0.15277777777777779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7210112"/>
        <c:axId val="137208576"/>
      </c:barChart>
      <c:valAx>
        <c:axId val="137208576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37210112"/>
        <c:crosses val="autoZero"/>
        <c:crossBetween val="between"/>
      </c:valAx>
      <c:catAx>
        <c:axId val="137210112"/>
        <c:scaling>
          <c:orientation val="minMax"/>
        </c:scaling>
        <c:delete val="0"/>
        <c:axPos val="l"/>
        <c:majorTickMark val="out"/>
        <c:minorTickMark val="none"/>
        <c:tickLblPos val="nextTo"/>
        <c:crossAx val="1372085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0549007013691991"/>
          <c:y val="0.27969413058299036"/>
          <c:w val="0.31649519011033284"/>
          <c:h val="0.46957135204962724"/>
        </c:manualLayout>
      </c:layout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57150">
      <a:solidFill>
        <a:schemeClr val="accent5"/>
      </a:solidFill>
    </a:ln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Feuil1!$A$2:$A$12</c:f>
              <c:strCache>
                <c:ptCount val="11"/>
                <c:pt idx="0">
                  <c:v>Arbres de noël</c:v>
                </c:pt>
                <c:pt idx="1">
                  <c:v>Sirop d'érable </c:v>
                </c:pt>
                <c:pt idx="2">
                  <c:v>Revenu d'appoint </c:v>
                </c:pt>
                <c:pt idx="3">
                  <c:v>Chasse Pêche</c:v>
                </c:pt>
                <c:pt idx="4">
                  <c:v>Produire Pâte Sciage </c:v>
                </c:pt>
                <c:pt idx="5">
                  <c:v>Investissement Fonds de retraite</c:v>
                </c:pt>
                <c:pt idx="6">
                  <c:v>Activités familiales</c:v>
                </c:pt>
                <c:pt idx="7">
                  <c:v>Donner en Héritage</c:v>
                </c:pt>
                <c:pt idx="8">
                  <c:v>Bois de chauffage</c:v>
                </c:pt>
                <c:pt idx="9">
                  <c:v>Plaisir d'aménager une foêt</c:v>
                </c:pt>
                <c:pt idx="10">
                  <c:v>Plaisir posséder un milieu naturel</c:v>
                </c:pt>
              </c:strCache>
            </c:strRef>
          </c:cat>
          <c:val>
            <c:numRef>
              <c:f>Feuil1!$B$2:$B$12</c:f>
              <c:numCache>
                <c:formatCode>0%</c:formatCode>
                <c:ptCount val="11"/>
                <c:pt idx="0">
                  <c:v>0.03</c:v>
                </c:pt>
                <c:pt idx="1">
                  <c:v>0.26</c:v>
                </c:pt>
                <c:pt idx="2">
                  <c:v>0.33</c:v>
                </c:pt>
                <c:pt idx="3">
                  <c:v>0.48</c:v>
                </c:pt>
                <c:pt idx="4">
                  <c:v>0.53</c:v>
                </c:pt>
                <c:pt idx="5">
                  <c:v>0.56999999999999995</c:v>
                </c:pt>
                <c:pt idx="6">
                  <c:v>0.74</c:v>
                </c:pt>
                <c:pt idx="7">
                  <c:v>0.74</c:v>
                </c:pt>
                <c:pt idx="8">
                  <c:v>0.75</c:v>
                </c:pt>
                <c:pt idx="9">
                  <c:v>0.84</c:v>
                </c:pt>
                <c:pt idx="10">
                  <c:v>0.92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379200"/>
        <c:axId val="137394432"/>
      </c:barChart>
      <c:catAx>
        <c:axId val="1373792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7394432"/>
        <c:crosses val="autoZero"/>
        <c:auto val="1"/>
        <c:lblAlgn val="ctr"/>
        <c:lblOffset val="100"/>
        <c:noMultiLvlLbl val="0"/>
      </c:catAx>
      <c:valAx>
        <c:axId val="137394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7379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Retirer un revenu </c:v>
                </c:pt>
                <c:pt idx="1">
                  <c:v>Investissement Fonds de retraite</c:v>
                </c:pt>
                <c:pt idx="2">
                  <c:v>Activités familiales, récréatives ou plaisir 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0.33</c:v>
                </c:pt>
                <c:pt idx="1">
                  <c:v>0.56999999999999995</c:v>
                </c:pt>
                <c:pt idx="2">
                  <c:v>0.84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Feuil1!$A$2:$A$4</c:f>
              <c:strCache>
                <c:ptCount val="3"/>
                <c:pt idx="0">
                  <c:v>Retirer un revenu </c:v>
                </c:pt>
                <c:pt idx="1">
                  <c:v>Investissement Fonds de retraite</c:v>
                </c:pt>
                <c:pt idx="2">
                  <c:v>Activités familiales, récréatives ou plaisir 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0.44</c:v>
                </c:pt>
                <c:pt idx="1">
                  <c:v>0.38</c:v>
                </c:pt>
                <c:pt idx="2">
                  <c:v>0.09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362880"/>
        <c:axId val="138364416"/>
      </c:barChart>
      <c:catAx>
        <c:axId val="138362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8364416"/>
        <c:crosses val="autoZero"/>
        <c:auto val="1"/>
        <c:lblAlgn val="ctr"/>
        <c:lblOffset val="100"/>
        <c:noMultiLvlLbl val="0"/>
      </c:catAx>
      <c:valAx>
        <c:axId val="1383644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62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Travaux d'aménagement</c:v>
                </c:pt>
                <c:pt idx="1">
                  <c:v>Pâte Sciage </c:v>
                </c:pt>
                <c:pt idx="2">
                  <c:v>Récolte chauffage pate sciage</c:v>
                </c:pt>
                <c:pt idx="3">
                  <c:v>Bois de chauffage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0.86</c:v>
                </c:pt>
                <c:pt idx="3">
                  <c:v>0.48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388224"/>
        <c:axId val="138390912"/>
      </c:barChart>
      <c:catAx>
        <c:axId val="1383882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8390912"/>
        <c:crosses val="autoZero"/>
        <c:auto val="1"/>
        <c:lblAlgn val="ctr"/>
        <c:lblOffset val="100"/>
        <c:noMultiLvlLbl val="0"/>
      </c:catAx>
      <c:valAx>
        <c:axId val="1383909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38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Ne veut pas couper d'arbres</c:v>
                </c:pt>
                <c:pt idx="1">
                  <c:v>Ce n'est pas rentable</c:v>
                </c:pt>
                <c:pt idx="2">
                  <c:v>Les prix du bois sont trop bas </c:v>
                </c:pt>
                <c:pt idx="3">
                  <c:v>L'aménagement n'est pas mon objectif</c:v>
                </c:pt>
                <c:pt idx="4">
                  <c:v>Manque de temps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0.32</c:v>
                </c:pt>
                <c:pt idx="1">
                  <c:v>0.37</c:v>
                </c:pt>
                <c:pt idx="2">
                  <c:v>0.43</c:v>
                </c:pt>
                <c:pt idx="3">
                  <c:v>0.47</c:v>
                </c:pt>
                <c:pt idx="4">
                  <c:v>0.55000000000000004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533120"/>
        <c:axId val="138550656"/>
      </c:barChart>
      <c:catAx>
        <c:axId val="1385331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8550656"/>
        <c:crosses val="autoZero"/>
        <c:auto val="1"/>
        <c:lblAlgn val="ctr"/>
        <c:lblOffset val="100"/>
        <c:noMultiLvlLbl val="0"/>
      </c:catAx>
      <c:valAx>
        <c:axId val="1385506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853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0 m3</c:v>
                </c:pt>
                <c:pt idx="1">
                  <c:v>0-24 m3</c:v>
                </c:pt>
                <c:pt idx="2">
                  <c:v>25-49 m3</c:v>
                </c:pt>
                <c:pt idx="3">
                  <c:v>50-100 m3</c:v>
                </c:pt>
                <c:pt idx="4">
                  <c:v>100-1000 m3</c:v>
                </c:pt>
                <c:pt idx="5">
                  <c:v>Plus de 1000 m3</c:v>
                </c:pt>
              </c:strCache>
            </c:strRef>
          </c:cat>
          <c:val>
            <c:numRef>
              <c:f>Feuil1!$B$2:$B$7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0.4</c:v>
                </c:pt>
                <c:pt idx="2">
                  <c:v>0.12</c:v>
                </c:pt>
                <c:pt idx="3">
                  <c:v>0.11</c:v>
                </c:pt>
                <c:pt idx="4">
                  <c:v>0.12</c:v>
                </c:pt>
                <c:pt idx="5">
                  <c:v>0.01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722752"/>
        <c:axId val="139725440"/>
      </c:barChart>
      <c:catAx>
        <c:axId val="139722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9725440"/>
        <c:crosses val="autoZero"/>
        <c:auto val="1"/>
        <c:lblAlgn val="ctr"/>
        <c:lblOffset val="100"/>
        <c:noMultiLvlLbl val="0"/>
      </c:catAx>
      <c:valAx>
        <c:axId val="1397254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722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Feuil1!$A$2:$A$5</c:f>
              <c:strCache>
                <c:ptCount val="4"/>
                <c:pt idx="0">
                  <c:v>Travaux d'aménagement</c:v>
                </c:pt>
                <c:pt idx="1">
                  <c:v>Pâte Sciage </c:v>
                </c:pt>
                <c:pt idx="2">
                  <c:v>Récolte chauffage pate sciage</c:v>
                </c:pt>
                <c:pt idx="3">
                  <c:v>Bois de chauffage 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0.37</c:v>
                </c:pt>
                <c:pt idx="1">
                  <c:v>0.43</c:v>
                </c:pt>
                <c:pt idx="2">
                  <c:v>0.86</c:v>
                </c:pt>
                <c:pt idx="3">
                  <c:v>0.48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753344"/>
        <c:axId val="139756288"/>
      </c:barChart>
      <c:catAx>
        <c:axId val="1397533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39756288"/>
        <c:crosses val="autoZero"/>
        <c:auto val="1"/>
        <c:lblAlgn val="ctr"/>
        <c:lblOffset val="100"/>
        <c:noMultiLvlLbl val="0"/>
      </c:catAx>
      <c:valAx>
        <c:axId val="13975628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975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Feuil1!$A$2:$A$6</c:f>
              <c:strCache>
                <c:ptCount val="5"/>
                <c:pt idx="0">
                  <c:v>Chasser</c:v>
                </c:pt>
                <c:pt idx="1">
                  <c:v>Construire ou réparer un chemin</c:v>
                </c:pt>
                <c:pt idx="2">
                  <c:v>Protéger contre l'exploitation</c:v>
                </c:pt>
                <c:pt idx="3">
                  <c:v>Coupes d'éclaircie et jardinage</c:v>
                </c:pt>
                <c:pt idx="4">
                  <c:v>Assainissement 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0.47</c:v>
                </c:pt>
                <c:pt idx="1">
                  <c:v>0.56000000000000005</c:v>
                </c:pt>
                <c:pt idx="2">
                  <c:v>0.64</c:v>
                </c:pt>
                <c:pt idx="3">
                  <c:v>0.72</c:v>
                </c:pt>
                <c:pt idx="4">
                  <c:v>0.63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132352"/>
        <c:axId val="140135040"/>
      </c:barChart>
      <c:catAx>
        <c:axId val="140132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140135040"/>
        <c:crosses val="autoZero"/>
        <c:auto val="1"/>
        <c:lblAlgn val="ctr"/>
        <c:lblOffset val="100"/>
        <c:noMultiLvlLbl val="0"/>
      </c:catAx>
      <c:valAx>
        <c:axId val="1401350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0132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spPr>
              <a:solidFill>
                <a:srgbClr val="006600"/>
              </a:solidFill>
            </c:spPr>
          </c:dPt>
          <c:dPt>
            <c:idx val="1"/>
            <c:bubble3D val="0"/>
            <c:explosion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Forêt publique</c:v>
                </c:pt>
                <c:pt idx="1">
                  <c:v>Forêt privée</c:v>
                </c:pt>
              </c:strCache>
            </c:strRef>
          </c:cat>
          <c:val>
            <c:numRef>
              <c:f>Feuil1!$B$2:$B$3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98507539498745E-2"/>
          <c:y val="8.4162115522429443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6000000</c:v>
                </c:pt>
                <c:pt idx="1">
                  <c:v>800000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66481395707883E-2"/>
          <c:y val="8.1034220764555756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300000000</c:v>
                </c:pt>
                <c:pt idx="1">
                  <c:v>40000000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66481395707883E-2"/>
          <c:y val="8.1034220764555756E-2"/>
          <c:w val="0.69189426689310896"/>
          <c:h val="0.80691890885601136"/>
        </c:manualLayout>
      </c:layout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150000000</c:v>
                </c:pt>
                <c:pt idx="1">
                  <c:v>15000000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fr-CA" sz="2400" dirty="0" smtClean="0"/>
              <a:t>Programmes forêt privée</a:t>
            </a:r>
          </a:p>
          <a:p>
            <a:pPr>
              <a:defRPr sz="4000"/>
            </a:pPr>
            <a:r>
              <a:rPr lang="fr-CA" sz="2400" dirty="0" smtClean="0"/>
              <a:t>57,2 millions</a:t>
            </a:r>
            <a:r>
              <a:rPr lang="fr-CA" sz="2400" baseline="0" dirty="0" smtClean="0"/>
              <a:t> </a:t>
            </a:r>
            <a:r>
              <a:rPr lang="fr-CA" sz="2400" dirty="0" smtClean="0"/>
              <a:t>$ en 2012  </a:t>
            </a:r>
            <a:endParaRPr lang="fr-CA" sz="3200" dirty="0"/>
          </a:p>
        </c:rich>
      </c:tx>
      <c:layout>
        <c:manualLayout>
          <c:xMode val="edge"/>
          <c:yMode val="edge"/>
          <c:x val="0.25595348230669857"/>
          <c:y val="6.495916472539356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Outaouais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delete val="1"/>
          </c:dLbls>
          <c:cat>
            <c:strRef>
              <c:f>Feuil1!$A$2:$A$8</c:f>
              <c:strCache>
                <c:ptCount val="6"/>
                <c:pt idx="0">
                  <c:v>PMVFP</c:v>
                </c:pt>
                <c:pt idx="1">
                  <c:v>PIS</c:v>
                </c:pt>
                <c:pt idx="2">
                  <c:v>Fédéral</c:v>
                </c:pt>
                <c:pt idx="3">
                  <c:v>PRTF</c:v>
                </c:pt>
                <c:pt idx="4">
                  <c:v>Emploi</c:v>
                </c:pt>
                <c:pt idx="5">
                  <c:v>Industrie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1.1200000000000001</c:v>
                </c:pt>
                <c:pt idx="1">
                  <c:v>0.5</c:v>
                </c:pt>
                <c:pt idx="2">
                  <c:v>0.3</c:v>
                </c:pt>
                <c:pt idx="3">
                  <c:v>1</c:v>
                </c:pt>
                <c:pt idx="5">
                  <c:v>0.26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Québec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Feuil1!$A$2:$A$8</c:f>
              <c:strCache>
                <c:ptCount val="6"/>
                <c:pt idx="0">
                  <c:v>PMVFP</c:v>
                </c:pt>
                <c:pt idx="1">
                  <c:v>PIS</c:v>
                </c:pt>
                <c:pt idx="2">
                  <c:v>Fédéral</c:v>
                </c:pt>
                <c:pt idx="3">
                  <c:v>PRTF</c:v>
                </c:pt>
                <c:pt idx="4">
                  <c:v>Emploi</c:v>
                </c:pt>
                <c:pt idx="5">
                  <c:v>Industrie</c:v>
                </c:pt>
              </c:strCache>
            </c:strRef>
          </c:cat>
          <c:val>
            <c:numRef>
              <c:f>Feuil1!$C$2:$C$8</c:f>
              <c:numCache>
                <c:formatCode>General</c:formatCode>
                <c:ptCount val="7"/>
                <c:pt idx="0">
                  <c:v>28.5</c:v>
                </c:pt>
                <c:pt idx="1">
                  <c:v>5</c:v>
                </c:pt>
                <c:pt idx="2">
                  <c:v>2</c:v>
                </c:pt>
                <c:pt idx="3">
                  <c:v>11.3</c:v>
                </c:pt>
                <c:pt idx="4">
                  <c:v>6.7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29504"/>
        <c:axId val="33061888"/>
        <c:axId val="0"/>
      </c:bar3DChart>
      <c:catAx>
        <c:axId val="33029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33061888"/>
        <c:crosses val="autoZero"/>
        <c:auto val="1"/>
        <c:lblAlgn val="ctr"/>
        <c:lblOffset val="100"/>
        <c:noMultiLvlLbl val="0"/>
      </c:catAx>
      <c:valAx>
        <c:axId val="33061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29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15873895642821"/>
          <c:y val="0.20785643758621156"/>
          <c:w val="0.2997080584866687"/>
          <c:h val="0.214977394210675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Feuil1!$A$2:$A$3</c:f>
              <c:strCache>
                <c:ptCount val="2"/>
                <c:pt idx="0">
                  <c:v>Québec </c:v>
                </c:pt>
                <c:pt idx="1">
                  <c:v>Outaouais</c:v>
                </c:pt>
              </c:strCache>
            </c:strRef>
          </c:cat>
          <c:val>
            <c:numRef>
              <c:f>Feuil1!$B$2:$B$3</c:f>
              <c:numCache>
                <c:formatCode>#,##0</c:formatCode>
                <c:ptCount val="2"/>
                <c:pt idx="0">
                  <c:v>119000</c:v>
                </c:pt>
                <c:pt idx="1">
                  <c:v>10900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203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2973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8" y="4689603"/>
            <a:ext cx="4984962" cy="444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203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endParaRPr lang="fr-CA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79203"/>
            <a:ext cx="2945659" cy="49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7" rIns="91410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•"/>
              <a:defRPr sz="1200" b="0" i="0"/>
            </a:lvl1pPr>
          </a:lstStyle>
          <a:p>
            <a:fld id="{C86ABC6F-F23A-4DC3-BADE-A5517475D950}" type="slidenum">
              <a:rPr lang="fr-CA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905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088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39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18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40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618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87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6ABC6F-F23A-4DC3-BADE-A5517475D950}" type="slidenum">
              <a:rPr lang="fr-CA" smtClean="0"/>
              <a:pPr/>
              <a:t>44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87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loatingleaf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4290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  <p:pic>
        <p:nvPicPr>
          <p:cNvPr id="11269" name="Picture 5" descr="ca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524625"/>
            <a:ext cx="10668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152400" y="6553200"/>
          <a:ext cx="2343150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hoto Editor Photo" r:id="rId5" imgW="3895238" imgH="276117" progId="MSPhotoEd.3">
                  <p:embed/>
                </p:oleObj>
              </mc:Choice>
              <mc:Fallback>
                <p:oleObj name="Photo Editor Photo" r:id="rId5" imgW="3895238" imgH="27611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553200"/>
                        <a:ext cx="2343150" cy="16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07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91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208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739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346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212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373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0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2415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60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loatingleaf_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FFAC3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50000"/>
        <a:buFont typeface="Wingdings" pitchFamily="2" charset="2"/>
        <a:buChar char="Ï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60000"/>
        <a:buFont typeface="Wingdings" pitchFamily="2" charset="2"/>
        <a:buChar char="Ï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2266950"/>
            <a:ext cx="8382000" cy="1593850"/>
          </a:xfrm>
        </p:spPr>
        <p:txBody>
          <a:bodyPr/>
          <a:lstStyle/>
          <a:p>
            <a:pPr algn="ctr"/>
            <a:r>
              <a:rPr lang="fr-CA" sz="4800" b="1" i="0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/>
                <a:cs typeface="Times New Roman" charset="0"/>
              </a:rPr>
              <a:t>Les forêts privées de l’Outaouais en chiffres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101668" y="4508500"/>
            <a:ext cx="877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fr-CA" sz="2400" i="0" dirty="0" smtClean="0">
                <a:latin typeface="Times New Roman" pitchFamily="18" charset="0"/>
              </a:rPr>
              <a:t>2013 </a:t>
            </a:r>
            <a:endParaRPr lang="fr-CA" sz="2400" i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67751"/>
              </p:ext>
            </p:extLst>
          </p:nvPr>
        </p:nvGraphicFramePr>
        <p:xfrm>
          <a:off x="457199" y="1719943"/>
          <a:ext cx="8458201" cy="488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8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130 000 propriétaires au Québec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66123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6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1760"/>
            <a:ext cx="77724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Le statut de producteur forestier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46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98914"/>
            <a:ext cx="7347857" cy="4122372"/>
          </a:xfrm>
        </p:spPr>
        <p:txBody>
          <a:bodyPr>
            <a:normAutofit fontScale="77500" lnSpcReduction="20000"/>
          </a:bodyPr>
          <a:lstStyle/>
          <a:p>
            <a:pPr marL="109728" indent="0">
              <a:spcBef>
                <a:spcPct val="500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fr-CA" b="1" dirty="0" smtClean="0">
                <a:cs typeface="Times New Roman" charset="0"/>
              </a:rPr>
              <a:t>   </a:t>
            </a:r>
            <a:r>
              <a:rPr lang="fr-CA" b="1" u="sng" dirty="0" smtClean="0">
                <a:cs typeface="Times New Roman" charset="0"/>
              </a:rPr>
              <a:t>Conditions</a:t>
            </a:r>
            <a:r>
              <a:rPr lang="fr-CA" b="1" dirty="0" smtClean="0">
                <a:cs typeface="Times New Roman" charset="0"/>
              </a:rPr>
              <a:t> </a:t>
            </a:r>
            <a:endParaRPr lang="fr-CA" sz="2500" b="1" dirty="0" smtClean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smtClean="0">
                <a:cs typeface="Arial" charset="0"/>
              </a:rPr>
              <a:t>Détenir 4 hectares ou plus en terrain forestier</a:t>
            </a: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smtClean="0">
                <a:cs typeface="Arial" charset="0"/>
              </a:rPr>
              <a:t>Confectionner un plan d’aménagement PAF</a:t>
            </a:r>
            <a:endParaRPr lang="fr-CA" sz="2500" b="1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smtClean="0">
                <a:cs typeface="Arial" charset="0"/>
              </a:rPr>
              <a:t>Signature/ engagement à protéger l’investissement</a:t>
            </a:r>
            <a:endParaRPr lang="fr-CA" sz="2500" b="1" dirty="0">
              <a:cs typeface="Arial" charset="0"/>
            </a:endParaRPr>
          </a:p>
          <a:p>
            <a:pPr marL="393192" lvl="1" indent="0">
              <a:spcBef>
                <a:spcPct val="7500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fr-CA" sz="2500" b="1" u="sng" dirty="0" smtClean="0">
                <a:solidFill>
                  <a:prstClr val="black"/>
                </a:solidFill>
                <a:cs typeface="Arial" charset="0"/>
              </a:rPr>
              <a:t>Avantages</a:t>
            </a:r>
            <a:endParaRPr lang="fr-CA" sz="2500" b="1" u="sng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 smtClean="0">
                <a:cs typeface="Arial" charset="0"/>
              </a:rPr>
              <a:t>Programmes de mise en valeur (coûts partagés) </a:t>
            </a:r>
            <a:endParaRPr lang="fr-CA" sz="2500" b="1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 smtClean="0">
                <a:cs typeface="Arial" charset="0"/>
              </a:rPr>
              <a:t>Programme de remboursement des taxes foncières</a:t>
            </a:r>
            <a:endParaRPr lang="fr-CA" sz="2500" b="1" dirty="0">
              <a:cs typeface="Arial" charset="0"/>
            </a:endParaRP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 smtClean="0">
                <a:cs typeface="Arial" charset="0"/>
              </a:rPr>
              <a:t>Programme de prêts forestiers</a:t>
            </a:r>
          </a:p>
          <a:p>
            <a:pPr lvl="1">
              <a:spcBef>
                <a:spcPct val="750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fr-CA" sz="2500" b="1" dirty="0">
                <a:cs typeface="Arial" charset="0"/>
              </a:rPr>
              <a:t> </a:t>
            </a:r>
            <a:r>
              <a:rPr lang="fr-CA" sz="2500" b="1" dirty="0" smtClean="0">
                <a:cs typeface="Arial" charset="0"/>
              </a:rPr>
              <a:t>Déductions et/ou report du gain en capital</a:t>
            </a:r>
            <a:endParaRPr lang="fr-CA" sz="2500" b="1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36 000 producteurs statués  au Québec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288475"/>
              </p:ext>
            </p:extLst>
          </p:nvPr>
        </p:nvGraphicFramePr>
        <p:xfrm>
          <a:off x="718457" y="2601686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4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4478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>
                <a:solidFill>
                  <a:schemeClr val="tx1"/>
                </a:solidFill>
              </a:rPr>
              <a:t>A</a:t>
            </a:r>
            <a:r>
              <a:rPr lang="fr-CA" sz="3600" dirty="0" smtClean="0">
                <a:solidFill>
                  <a:schemeClr val="tx1"/>
                </a:solidFill>
              </a:rPr>
              <a:t>ide individuelle ou regroupée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633869"/>
              </p:ext>
            </p:extLst>
          </p:nvPr>
        </p:nvGraphicFramePr>
        <p:xfrm>
          <a:off x="685800" y="2688770"/>
          <a:ext cx="7010400" cy="333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93770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1062 producteurs statués en Outaouais   </a:t>
            </a:r>
            <a:endParaRPr lang="fr-CA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628491"/>
              </p:ext>
            </p:extLst>
          </p:nvPr>
        </p:nvGraphicFramePr>
        <p:xfrm>
          <a:off x="707571" y="2002971"/>
          <a:ext cx="75438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8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93770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sz="2400" dirty="0" smtClean="0">
                <a:solidFill>
                  <a:schemeClr val="tx1"/>
                </a:solidFill>
              </a:rPr>
              <a:t>Proportion ayant bénéficié des programmes en Outaouais  au cours de 5 dernières années  </a:t>
            </a:r>
            <a:endParaRPr lang="fr-CA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23273"/>
              </p:ext>
            </p:extLst>
          </p:nvPr>
        </p:nvGraphicFramePr>
        <p:xfrm>
          <a:off x="402771" y="2960916"/>
          <a:ext cx="7707086" cy="389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6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     Superficies en aménagement </a:t>
            </a:r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503123"/>
              </p:ext>
            </p:extLst>
          </p:nvPr>
        </p:nvGraphicFramePr>
        <p:xfrm>
          <a:off x="685800" y="1752600"/>
          <a:ext cx="777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7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40229" y="862482"/>
            <a:ext cx="82295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>     Superficies en aménagement</a:t>
            </a:r>
            <a:br>
              <a:rPr lang="fr-CA" dirty="0" smtClean="0"/>
            </a:br>
            <a:r>
              <a:rPr lang="fr-CA" dirty="0"/>
              <a:t> </a:t>
            </a:r>
            <a:r>
              <a:rPr lang="fr-CA" dirty="0" smtClean="0"/>
              <a:t> </a:t>
            </a:r>
            <a:r>
              <a:rPr lang="fr-CA" dirty="0" smtClean="0">
                <a:solidFill>
                  <a:schemeClr val="tx1"/>
                </a:solidFill>
              </a:rPr>
              <a:t>Petits producteurs vs compagnies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758638"/>
              </p:ext>
            </p:extLst>
          </p:nvPr>
        </p:nvGraphicFramePr>
        <p:xfrm>
          <a:off x="947056" y="1828800"/>
          <a:ext cx="7728857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64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56308"/>
              </p:ext>
            </p:extLst>
          </p:nvPr>
        </p:nvGraphicFramePr>
        <p:xfrm>
          <a:off x="838201" y="2579914"/>
          <a:ext cx="7086600" cy="34287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16285"/>
                <a:gridCol w="1970315"/>
              </a:tblGrid>
              <a:tr h="718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Depuis 1996 en Outaouais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millions  $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338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Nombre de propriétaires forestiers  (4 ha) 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10 900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478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Nombre de propriétaires forestiers desservis 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6 697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8039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</a:t>
                      </a:r>
                      <a:r>
                        <a:rPr kumimoji="0" lang="fr-CA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Moyenne de  propriétaires desservis  annuellement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419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16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Plans d’aménagement réalisés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3 307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223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 Plans d’aménagement actifs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1 062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1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Forêt privée /  Forêt publique  (Québec)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241195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60</a:t>
            </a:r>
            <a:r>
              <a:rPr lang="fr-CA" dirty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000  plans d’aménagement  forestiers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159666"/>
              </p:ext>
            </p:extLst>
          </p:nvPr>
        </p:nvGraphicFramePr>
        <p:xfrm>
          <a:off x="740229" y="2590800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7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3ED59B08-35BB-441C-A1A1-D0E4F1C8A097}" type="slidenum">
              <a:rPr lang="fr-CA">
                <a:solidFill>
                  <a:prstClr val="black"/>
                </a:solidFill>
              </a:rPr>
              <a:pPr/>
              <a:t>20</a:t>
            </a:fld>
            <a:endParaRPr lang="fr-CA">
              <a:solidFill>
                <a:prstClr val="black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17224"/>
              </p:ext>
            </p:extLst>
          </p:nvPr>
        </p:nvGraphicFramePr>
        <p:xfrm>
          <a:off x="457201" y="2177142"/>
          <a:ext cx="7511141" cy="41516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07273"/>
                <a:gridCol w="1201934"/>
                <a:gridCol w="1201934"/>
              </a:tblGrid>
              <a:tr h="598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Depuis 1996 en Outaouais   </a:t>
                      </a:r>
                    </a:p>
                  </a:txBody>
                  <a:tcPr marL="19050" marR="19050" marT="19050" marB="1905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millions  $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Hectares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en  000$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495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Plans d’aménagement forestier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3307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1 352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95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Préparation de terrain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4386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3 201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Plantations      22 millions d’arbres mis en terre 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10 000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6 520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95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Entretien de plantations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8 336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5 899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Éducation de peuplement / non commercial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7 692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6 455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Éclaircies commerciales $$$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13 297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9 025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675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Voirie forestière   336 kilomètres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0,459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4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752640"/>
            <a:ext cx="7772400" cy="1143000"/>
          </a:xfrm>
        </p:spPr>
        <p:txBody>
          <a:bodyPr/>
          <a:lstStyle/>
          <a:p>
            <a:r>
              <a:rPr lang="fr-CA" sz="3200" dirty="0" smtClean="0">
                <a:solidFill>
                  <a:schemeClr val="tx1"/>
                </a:solidFill>
              </a:rPr>
              <a:t>Depuis 1996 /      47 000 hectares traités </a:t>
            </a:r>
            <a:endParaRPr lang="fr-CA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844983716"/>
              </p:ext>
            </p:extLst>
          </p:nvPr>
        </p:nvGraphicFramePr>
        <p:xfrm>
          <a:off x="478972" y="1817913"/>
          <a:ext cx="8164286" cy="47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67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709096"/>
            <a:ext cx="7772400" cy="1143000"/>
          </a:xfrm>
        </p:spPr>
        <p:txBody>
          <a:bodyPr/>
          <a:lstStyle/>
          <a:p>
            <a:r>
              <a:rPr lang="fr-CA" sz="2800" dirty="0" smtClean="0">
                <a:solidFill>
                  <a:schemeClr val="tx1"/>
                </a:solidFill>
              </a:rPr>
              <a:t>Depuis 1996 /     33 millions  de dollars investis </a:t>
            </a:r>
            <a:endParaRPr lang="fr-CA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762787165"/>
              </p:ext>
            </p:extLst>
          </p:nvPr>
        </p:nvGraphicFramePr>
        <p:xfrm>
          <a:off x="500744" y="2013857"/>
          <a:ext cx="7467599" cy="451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7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709096"/>
            <a:ext cx="7772400" cy="936133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Fiscalité foncière des boisés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076670"/>
              </p:ext>
            </p:extLst>
          </p:nvPr>
        </p:nvGraphicFramePr>
        <p:xfrm>
          <a:off x="772885" y="2536371"/>
          <a:ext cx="7336972" cy="439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Taxes foncières – Évolution 2000-2010 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181177"/>
              </p:ext>
            </p:extLst>
          </p:nvPr>
        </p:nvGraphicFramePr>
        <p:xfrm>
          <a:off x="740229" y="2590800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D54F3239-2FAA-4278-AA18-A6FBA88C1064}" type="slidenum">
              <a:rPr lang="fr-CA" smtClean="0"/>
              <a:pPr/>
              <a:t>24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2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Taxes foncières – Évolution 2000-2010 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28767"/>
              </p:ext>
            </p:extLst>
          </p:nvPr>
        </p:nvGraphicFramePr>
        <p:xfrm>
          <a:off x="740229" y="2590800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11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70256"/>
              </p:ext>
            </p:extLst>
          </p:nvPr>
        </p:nvGraphicFramePr>
        <p:xfrm>
          <a:off x="457199" y="1719943"/>
          <a:ext cx="8458201" cy="488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4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9914"/>
            <a:ext cx="7772400" cy="1404256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/>
            </a:r>
            <a:br>
              <a:rPr lang="fr-CA" dirty="0"/>
            </a:br>
            <a:r>
              <a:rPr lang="fr-CA" dirty="0"/>
              <a:t/>
            </a:r>
            <a:br>
              <a:rPr lang="fr-CA" dirty="0"/>
            </a:br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smtClean="0">
                <a:solidFill>
                  <a:schemeClr val="tx1"/>
                </a:solidFill>
              </a:rPr>
              <a:t>socio - démographique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35650"/>
            <a:ext cx="7772400" cy="80554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smtClean="0">
                <a:solidFill>
                  <a:schemeClr val="tx1"/>
                </a:solidFill>
              </a:rPr>
              <a:t>socio - démographique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2003520547"/>
              </p:ext>
            </p:extLst>
          </p:nvPr>
        </p:nvGraphicFramePr>
        <p:xfrm>
          <a:off x="1524000" y="2808514"/>
          <a:ext cx="6411686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52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Forêt privée /  Forêt publique (Outaouais)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90929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4770"/>
            <a:ext cx="7772400" cy="805543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smtClean="0">
                <a:solidFill>
                  <a:schemeClr val="tx1"/>
                </a:solidFill>
              </a:rPr>
              <a:t>socio - démographique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102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3ED59B08-35BB-441C-A1A1-D0E4F1C8A097}" type="slidenum">
              <a:rPr lang="fr-CA"/>
              <a:pPr/>
              <a:t>29</a:t>
            </a:fld>
            <a:endParaRPr lang="fr-CA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39895"/>
              </p:ext>
            </p:extLst>
          </p:nvPr>
        </p:nvGraphicFramePr>
        <p:xfrm>
          <a:off x="1328531" y="2051722"/>
          <a:ext cx="7023651" cy="45885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75799"/>
                <a:gridCol w="1123926"/>
                <a:gridCol w="1123926"/>
              </a:tblGrid>
              <a:tr h="7326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295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N=1062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165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Propriétaires de boisés  statués en Outaouais  en 2011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10410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Homme  propriétaire unique 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44%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00B0F0"/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Femme propriétaire unique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98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Couples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246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92D050"/>
                    </a:solidFill>
                  </a:tcPr>
                </a:tc>
              </a:tr>
              <a:tr h="44208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Copropriété,  2 personnes  et plus  , autres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115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Organismes, municipalités , clubs ou fermes 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66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413493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Compagnies à numéro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65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62580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34920"/>
            <a:ext cx="7772400" cy="1143000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err="1">
                <a:solidFill>
                  <a:schemeClr val="tx1"/>
                </a:solidFill>
              </a:rPr>
              <a:t>socio-démographique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09649"/>
              </p:ext>
            </p:extLst>
          </p:nvPr>
        </p:nvGraphicFramePr>
        <p:xfrm>
          <a:off x="1404731" y="2688771"/>
          <a:ext cx="7023651" cy="3124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775799"/>
                <a:gridCol w="1123926"/>
                <a:gridCol w="1123926"/>
              </a:tblGrid>
              <a:tr h="7578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Genre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636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AFPO   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N=1062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4328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   </a:t>
                      </a: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Propriétaires de boisés  en Outaouais (données AFPO 2011)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36718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Homme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718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67%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00B0F0"/>
                    </a:solidFill>
                  </a:tcPr>
                </a:tc>
              </a:tr>
              <a:tr h="439999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Femme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344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33%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0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112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r-CA" sz="4400" dirty="0">
                <a:solidFill>
                  <a:schemeClr val="tx1"/>
                </a:solidFill>
              </a:rPr>
              <a:t>Profil </a:t>
            </a:r>
            <a:r>
              <a:rPr lang="fr-CA" sz="4400" dirty="0" err="1">
                <a:solidFill>
                  <a:schemeClr val="tx1"/>
                </a:solidFill>
              </a:rPr>
              <a:t>socio-démographique</a:t>
            </a:r>
            <a:endParaRPr lang="fr-CA" sz="4400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82673"/>
              </p:ext>
            </p:extLst>
          </p:nvPr>
        </p:nvGraphicFramePr>
        <p:xfrm>
          <a:off x="1086680" y="2677885"/>
          <a:ext cx="7164692" cy="4149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6782"/>
                <a:gridCol w="5600332"/>
                <a:gridCol w="707578"/>
              </a:tblGrid>
              <a:tr h="99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N=194 FPFQ 2012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kumimoji="0" lang="fr-CA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Âge des propriétaires (Outaouais) 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396862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Moins de 25 ans 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0%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6862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25 à 34 ans  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35 à 44 ans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45 à 54 ans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55 à 64 ans </a:t>
                      </a: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29%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endParaRPr kumimoji="0" lang="fr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Plus de 64 ans</a:t>
                      </a: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38%</a:t>
                      </a:r>
                    </a:p>
                  </a:txBody>
                  <a:tcPr marL="19050" marR="19050" marT="19050" marB="19050" anchor="ctr" horzOverflow="overflow"/>
                </a:tc>
              </a:tr>
              <a:tr h="39392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fr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Age moyen…….62 ans…..le plus élevé au Québec 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9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41517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sz="3600" dirty="0" smtClean="0">
                <a:solidFill>
                  <a:schemeClr val="tx1"/>
                </a:solidFill>
              </a:rPr>
              <a:t>Age des propriétaires en Outaouais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939878"/>
              </p:ext>
            </p:extLst>
          </p:nvPr>
        </p:nvGraphicFramePr>
        <p:xfrm>
          <a:off x="685800" y="2699657"/>
          <a:ext cx="7772400" cy="390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9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1722476"/>
            <a:ext cx="8229600" cy="1143000"/>
          </a:xfrm>
        </p:spPr>
        <p:txBody>
          <a:bodyPr lIns="18000" rIns="18000">
            <a:normAutofit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Scolarité complétée  (Outaouais)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16626" y="2915478"/>
            <a:ext cx="18473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503395681"/>
              </p:ext>
            </p:extLst>
          </p:nvPr>
        </p:nvGraphicFramePr>
        <p:xfrm>
          <a:off x="468086" y="1926771"/>
          <a:ext cx="8447314" cy="451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914" y="1722476"/>
            <a:ext cx="8229600" cy="1143000"/>
          </a:xfrm>
        </p:spPr>
        <p:txBody>
          <a:bodyPr lIns="18000" rIns="18000">
            <a:normAutofit/>
          </a:bodyPr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Ancienneté à titre de propriétaire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16626" y="2915478"/>
            <a:ext cx="184731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4114163645"/>
              </p:ext>
            </p:extLst>
          </p:nvPr>
        </p:nvGraphicFramePr>
        <p:xfrm>
          <a:off x="468086" y="1788884"/>
          <a:ext cx="7913914" cy="465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19400"/>
            <a:ext cx="8001000" cy="230777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sz="1800" b="1" dirty="0" smtClean="0">
              <a:latin typeface="Arial Black" pitchFamily="34" charset="0"/>
            </a:endParaRPr>
          </a:p>
          <a:p>
            <a:r>
              <a:rPr lang="fr-CA" sz="1800" b="1" dirty="0" smtClean="0">
                <a:latin typeface="Arial Black" pitchFamily="34" charset="0"/>
              </a:rPr>
              <a:t>En </a:t>
            </a:r>
            <a:r>
              <a:rPr lang="fr-CA" sz="1800" b="1" dirty="0">
                <a:latin typeface="Arial Black" pitchFamily="34" charset="0"/>
              </a:rPr>
              <a:t>termes d’ancienneté à titre de propriétaire </a:t>
            </a:r>
            <a:r>
              <a:rPr lang="fr-CA" sz="1800" b="1" dirty="0" smtClean="0">
                <a:latin typeface="Arial Black" pitchFamily="34" charset="0"/>
              </a:rPr>
              <a:t>, </a:t>
            </a:r>
            <a:r>
              <a:rPr lang="fr-CA" sz="1800" b="1" dirty="0">
                <a:latin typeface="Arial Black" pitchFamily="34" charset="0"/>
              </a:rPr>
              <a:t>les deux tiers </a:t>
            </a:r>
            <a:r>
              <a:rPr lang="fr-CA" sz="1800" b="1" dirty="0" smtClean="0">
                <a:latin typeface="Arial Black" pitchFamily="34" charset="0"/>
              </a:rPr>
              <a:t>(73%) </a:t>
            </a:r>
            <a:r>
              <a:rPr lang="fr-CA" sz="1800" b="1" dirty="0">
                <a:latin typeface="Arial Black" pitchFamily="34" charset="0"/>
              </a:rPr>
              <a:t>possèdent cette terre depuis plus de dix ans, dont </a:t>
            </a:r>
            <a:r>
              <a:rPr lang="fr-CA" sz="1800" b="1" dirty="0" smtClean="0">
                <a:latin typeface="Arial Black" pitchFamily="34" charset="0"/>
              </a:rPr>
              <a:t>51% </a:t>
            </a:r>
            <a:r>
              <a:rPr lang="fr-CA" sz="1800" b="1" dirty="0">
                <a:latin typeface="Arial Black" pitchFamily="34" charset="0"/>
              </a:rPr>
              <a:t>depuis plus de </a:t>
            </a:r>
            <a:r>
              <a:rPr lang="fr-CA" sz="1800" b="1" dirty="0" smtClean="0">
                <a:latin typeface="Arial Black" pitchFamily="34" charset="0"/>
              </a:rPr>
              <a:t>20 </a:t>
            </a:r>
            <a:r>
              <a:rPr lang="fr-CA" sz="1800" b="1" dirty="0">
                <a:latin typeface="Arial Black" pitchFamily="34" charset="0"/>
              </a:rPr>
              <a:t>ans. Parmi ceux qui ont récolté du bois depuis 5 ans, nous comptons une plus forte proportion d’anciens propriétaires (plus de </a:t>
            </a:r>
            <a:r>
              <a:rPr lang="fr-CA" sz="1800" b="1" dirty="0" smtClean="0">
                <a:latin typeface="Arial Black" pitchFamily="34" charset="0"/>
              </a:rPr>
              <a:t>20 ans </a:t>
            </a:r>
            <a:r>
              <a:rPr lang="fr-CA" sz="1800" b="1" dirty="0">
                <a:latin typeface="Arial Black" pitchFamily="34" charset="0"/>
              </a:rPr>
              <a:t>: </a:t>
            </a:r>
            <a:r>
              <a:rPr lang="fr-CA" sz="1800" b="1" dirty="0" smtClean="0">
                <a:latin typeface="Arial Black" pitchFamily="34" charset="0"/>
              </a:rPr>
              <a:t>40%).</a:t>
            </a:r>
          </a:p>
          <a:p>
            <a:endParaRPr lang="fr-CA" sz="1800" b="1" dirty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0F979345-FC7E-4912-AB22-586436D08B28}" type="slidenum">
              <a:rPr lang="fr-CA"/>
              <a:pPr/>
              <a:t>35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755134"/>
            <a:ext cx="8229600" cy="956285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Occupation des propriétaires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526704"/>
              </p:ext>
            </p:extLst>
          </p:nvPr>
        </p:nvGraphicFramePr>
        <p:xfrm>
          <a:off x="501162" y="2079171"/>
          <a:ext cx="8229600" cy="390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D54F3239-2FAA-4278-AA18-A6FBA88C1064}" type="slidenum">
              <a:rPr lang="fr-CA" smtClean="0"/>
              <a:pPr/>
              <a:t>36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926816"/>
            <a:ext cx="7772400" cy="1143000"/>
          </a:xfrm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Revenu Familial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77030"/>
              </p:ext>
            </p:extLst>
          </p:nvPr>
        </p:nvGraphicFramePr>
        <p:xfrm>
          <a:off x="685800" y="2383972"/>
          <a:ext cx="7347857" cy="471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7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8615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Proportion du revenu familial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provenant de la forêt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15653"/>
              </p:ext>
            </p:extLst>
          </p:nvPr>
        </p:nvGraphicFramePr>
        <p:xfrm>
          <a:off x="685800" y="2416629"/>
          <a:ext cx="7772400" cy="418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4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06286"/>
              </p:ext>
            </p:extLst>
          </p:nvPr>
        </p:nvGraphicFramePr>
        <p:xfrm>
          <a:off x="805544" y="2394858"/>
          <a:ext cx="7086600" cy="37436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65913"/>
                <a:gridCol w="2220687"/>
              </a:tblGrid>
              <a:tr h="743162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Superficies forêts privées Outaouais </a:t>
                      </a:r>
                    </a:p>
                  </a:txBody>
                  <a:tcPr marL="19050" marR="19050" marT="19050" marB="190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7720 km carrés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916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Superficies forêts privées Outaouais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772 000 ha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Nombre de propriétaires forestiers  (4 ha) </a:t>
                      </a:r>
                      <a:endParaRPr kumimoji="0" lang="fr-C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10 900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237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Superficie moyenne par propriétaire 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113 ha ou 282 acres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1237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Black" pitchFamily="34" charset="0"/>
                        </a:rPr>
                        <a:t>   Superficie moyenne par propriétaire *****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47 ha ou 117 acres </a:t>
                      </a: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916">
                <a:tc gridSpan="2"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Black" pitchFamily="34" charset="0"/>
                        </a:rPr>
                        <a:t>  </a:t>
                      </a:r>
                      <a:r>
                        <a:rPr kumimoji="0" lang="fr-C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****  Les grands propriétaires (800 ha) sont exclus  de l’analyse</a:t>
                      </a: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C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8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517532"/>
            <a:ext cx="8229600" cy="1143000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err="1">
                <a:solidFill>
                  <a:schemeClr val="tx1"/>
                </a:solidFill>
              </a:rPr>
              <a:t>socio-démographique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69520"/>
              </p:ext>
            </p:extLst>
          </p:nvPr>
        </p:nvGraphicFramePr>
        <p:xfrm>
          <a:off x="1470991" y="2525486"/>
          <a:ext cx="6255025" cy="37991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1590"/>
                <a:gridCol w="1253435"/>
              </a:tblGrid>
              <a:tr h="1146857">
                <a:tc gridSpan="2"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     </a:t>
                      </a: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 Black" pitchFamily="34" charset="0"/>
                        </a:rPr>
                        <a:t>Où habitez vous ?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19050" marR="19050" marT="19050" marB="1905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Sur une ferme 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FAFE5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Sur la terre boisé… ou près</a:t>
                      </a:r>
                      <a:endParaRPr lang="fr-CA" sz="3200" dirty="0"/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55%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En ville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25%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137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Au Québec à plus de 30 km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  <a:tr h="53462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Hors Québec</a:t>
                      </a:r>
                      <a:endParaRPr kumimoji="0" lang="fr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15%</a:t>
                      </a:r>
                    </a:p>
                  </a:txBody>
                  <a:tcPr marL="19050" marR="19050" marT="19050" marB="19050" anchor="ctr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0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920314"/>
            <a:ext cx="8229600" cy="1143000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Profil </a:t>
            </a:r>
            <a:r>
              <a:rPr lang="fr-CA" dirty="0" err="1" smtClean="0">
                <a:solidFill>
                  <a:schemeClr val="tx1"/>
                </a:solidFill>
              </a:rPr>
              <a:t>socio-démographique</a:t>
            </a:r>
            <a:r>
              <a:rPr lang="fr-CA" dirty="0" smtClean="0">
                <a:solidFill>
                  <a:schemeClr val="tx1"/>
                </a:solidFill>
              </a:rPr>
              <a:t/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Distance résidence principale et boisé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3355372023"/>
              </p:ext>
            </p:extLst>
          </p:nvPr>
        </p:nvGraphicFramePr>
        <p:xfrm>
          <a:off x="903513" y="2971800"/>
          <a:ext cx="7141029" cy="377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9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Acquisi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23114"/>
              </p:ext>
            </p:extLst>
          </p:nvPr>
        </p:nvGraphicFramePr>
        <p:xfrm>
          <a:off x="500743" y="544286"/>
          <a:ext cx="8382001" cy="611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542"/>
            <a:ext cx="8229600" cy="1143000"/>
          </a:xfrm>
        </p:spPr>
        <p:txBody>
          <a:bodyPr>
            <a:noAutofit/>
          </a:bodyPr>
          <a:lstStyle/>
          <a:p>
            <a:r>
              <a:rPr lang="fr-CA" sz="3200" b="1" dirty="0">
                <a:solidFill>
                  <a:schemeClr val="tx1"/>
                </a:solidFill>
              </a:rPr>
              <a:t> </a:t>
            </a:r>
            <a:r>
              <a:rPr lang="fr-CA" sz="3200" b="1" dirty="0" smtClean="0">
                <a:solidFill>
                  <a:schemeClr val="tx1"/>
                </a:solidFill>
              </a:rPr>
              <a:t>      Caractéristiques </a:t>
            </a:r>
            <a:r>
              <a:rPr lang="fr-CA" sz="3200" b="1" dirty="0">
                <a:solidFill>
                  <a:schemeClr val="tx1"/>
                </a:solidFill>
              </a:rPr>
              <a:t>des </a:t>
            </a:r>
            <a:r>
              <a:rPr lang="fr-CA" sz="3200" b="1" dirty="0" smtClean="0">
                <a:solidFill>
                  <a:schemeClr val="tx1"/>
                </a:solidFill>
              </a:rPr>
              <a:t>propriétaires </a:t>
            </a:r>
            <a:endParaRPr lang="fr-CA" sz="3200" b="1" dirty="0">
              <a:solidFill>
                <a:schemeClr val="tx1"/>
              </a:solidFill>
            </a:endParaRPr>
          </a:p>
        </p:txBody>
      </p:sp>
      <p:sp>
        <p:nvSpPr>
          <p:cNvPr id="1200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431114"/>
            <a:ext cx="8001000" cy="232745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sz="1800" dirty="0" smtClean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Tandis </a:t>
            </a:r>
            <a:r>
              <a:rPr lang="fr-CA" sz="1800" dirty="0">
                <a:latin typeface="Arial Black" pitchFamily="34" charset="0"/>
              </a:rPr>
              <a:t>que la grande majorité des propriétaires </a:t>
            </a:r>
            <a:r>
              <a:rPr lang="fr-CA" sz="1800" dirty="0" smtClean="0">
                <a:latin typeface="Arial Black" pitchFamily="34" charset="0"/>
              </a:rPr>
              <a:t>(95%) </a:t>
            </a:r>
            <a:r>
              <a:rPr lang="fr-CA" sz="1800" dirty="0">
                <a:latin typeface="Arial Black" pitchFamily="34" charset="0"/>
              </a:rPr>
              <a:t>ont eux-mêmes acheté leur terre, 5</a:t>
            </a:r>
            <a:r>
              <a:rPr lang="fr-CA" sz="1800" dirty="0" smtClean="0">
                <a:latin typeface="Arial Black" pitchFamily="34" charset="0"/>
              </a:rPr>
              <a:t>% </a:t>
            </a:r>
            <a:r>
              <a:rPr lang="fr-CA" sz="1800" dirty="0">
                <a:latin typeface="Arial Black" pitchFamily="34" charset="0"/>
              </a:rPr>
              <a:t>l’ont plutôt reçue en héritage. Le mode d’acquisition (achat vs legs) ne semble pas </a:t>
            </a:r>
            <a:r>
              <a:rPr lang="fr-CA" sz="1800" dirty="0" smtClean="0">
                <a:latin typeface="Arial Black" pitchFamily="34" charset="0"/>
              </a:rPr>
              <a:t>lié </a:t>
            </a:r>
            <a:r>
              <a:rPr lang="fr-CA" sz="1800" dirty="0">
                <a:latin typeface="Arial Black" pitchFamily="34" charset="0"/>
              </a:rPr>
              <a:t>au fait d’y avoir entrepris ou non des travaux forestiers.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78F298B3-83E2-4182-9DD6-44F9140C2864}" type="slidenum">
              <a:rPr lang="fr-CA"/>
              <a:pPr/>
              <a:t>42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04480"/>
            <a:ext cx="8229600" cy="1143000"/>
          </a:xfrm>
        </p:spPr>
        <p:txBody>
          <a:bodyPr>
            <a:noAutofit/>
          </a:bodyPr>
          <a:lstStyle/>
          <a:p>
            <a:r>
              <a:rPr lang="fr-CA" sz="3200" dirty="0"/>
              <a:t> </a:t>
            </a:r>
            <a:r>
              <a:rPr lang="fr-CA" sz="3200" dirty="0" smtClean="0"/>
              <a:t>      </a:t>
            </a:r>
            <a:r>
              <a:rPr lang="fr-CA" sz="3200" dirty="0" smtClean="0">
                <a:solidFill>
                  <a:schemeClr val="tx1"/>
                </a:solidFill>
              </a:rPr>
              <a:t>Caractéristiques </a:t>
            </a:r>
            <a:r>
              <a:rPr lang="fr-CA" sz="3200" dirty="0">
                <a:solidFill>
                  <a:schemeClr val="tx1"/>
                </a:solidFill>
              </a:rPr>
              <a:t>des </a:t>
            </a:r>
            <a:r>
              <a:rPr lang="fr-CA" sz="3200" dirty="0" smtClean="0">
                <a:solidFill>
                  <a:schemeClr val="tx1"/>
                </a:solidFill>
              </a:rPr>
              <a:t>propriétaires</a:t>
            </a:r>
            <a:endParaRPr lang="fr-CA" sz="3200" dirty="0">
              <a:solidFill>
                <a:schemeClr val="tx1"/>
              </a:solidFill>
            </a:endParaRPr>
          </a:p>
        </p:txBody>
      </p:sp>
      <p:sp>
        <p:nvSpPr>
          <p:cNvPr id="12001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246052"/>
            <a:ext cx="8001000" cy="232745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fr-CA" sz="1800" dirty="0" smtClean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Différents groupes de propriétaires </a:t>
            </a:r>
            <a:r>
              <a:rPr lang="fr-CA" sz="1800" dirty="0">
                <a:latin typeface="Arial Black" pitchFamily="34" charset="0"/>
              </a:rPr>
              <a:t>ont eux-mêmes </a:t>
            </a:r>
            <a:r>
              <a:rPr lang="fr-CA" sz="1800" dirty="0" smtClean="0">
                <a:latin typeface="Arial Black" pitchFamily="34" charset="0"/>
              </a:rPr>
              <a:t>acquis des terres pour gagner leur vie. Soit des entrepreneurs forestiers et des sylviculteurs (22%) ou encore des fermiers (14%) qui ont acquis des terres pour cultiver  sur lesquelles il y avait un boisé.  </a:t>
            </a:r>
            <a:r>
              <a:rPr lang="fr-CA" sz="1800" dirty="0">
                <a:latin typeface="Arial Black" pitchFamily="34" charset="0"/>
              </a:rPr>
              <a:t>Le mode d’acquisition </a:t>
            </a:r>
            <a:r>
              <a:rPr lang="fr-CA" sz="1800" dirty="0" smtClean="0">
                <a:latin typeface="Arial Black" pitchFamily="34" charset="0"/>
              </a:rPr>
              <a:t>ne </a:t>
            </a:r>
            <a:r>
              <a:rPr lang="fr-CA" sz="1800" dirty="0">
                <a:latin typeface="Arial Black" pitchFamily="34" charset="0"/>
              </a:rPr>
              <a:t>semble pas </a:t>
            </a:r>
            <a:r>
              <a:rPr lang="fr-CA" sz="1800" dirty="0" smtClean="0">
                <a:latin typeface="Arial Black" pitchFamily="34" charset="0"/>
              </a:rPr>
              <a:t>lié </a:t>
            </a:r>
            <a:r>
              <a:rPr lang="fr-CA" sz="1800" dirty="0">
                <a:latin typeface="Arial Black" pitchFamily="34" charset="0"/>
              </a:rPr>
              <a:t>au fait d’y avoir entrepris ou non des travaux forestiers.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78F298B3-83E2-4182-9DD6-44F9140C2864}" type="slidenum">
              <a:rPr lang="fr-CA"/>
              <a:pPr/>
              <a:t>43</a:t>
            </a:fld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Acquisition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318224"/>
              </p:ext>
            </p:extLst>
          </p:nvPr>
        </p:nvGraphicFramePr>
        <p:xfrm>
          <a:off x="500743" y="544286"/>
          <a:ext cx="8382001" cy="611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58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Motivations pour détenir un boisé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799277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4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Motivations pour détenir un boisé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80875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Proportion réalisant des activités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872879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9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sz="3200" b="1" dirty="0" smtClean="0">
                <a:solidFill>
                  <a:schemeClr val="tx1"/>
                </a:solidFill>
              </a:rPr>
              <a:t>Motivation pour ne pas aménager</a:t>
            </a:r>
            <a:endParaRPr lang="fr-C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540855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9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Forêt privée productive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561795"/>
              </p:ext>
            </p:extLst>
          </p:nvPr>
        </p:nvGraphicFramePr>
        <p:xfrm>
          <a:off x="685800" y="2623457"/>
          <a:ext cx="7772400" cy="41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3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sz="3200" b="1" dirty="0" smtClean="0">
                <a:solidFill>
                  <a:schemeClr val="tx1"/>
                </a:solidFill>
              </a:rPr>
              <a:t>Proportion ayant récolté bois sur 5 ans </a:t>
            </a:r>
            <a:endParaRPr lang="fr-C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609760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2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Proportion réalisant des activités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288209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7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CA" sz="2800" b="1" dirty="0" smtClean="0">
                <a:solidFill>
                  <a:schemeClr val="tx1"/>
                </a:solidFill>
              </a:rPr>
              <a:t>Intentions pour les 5 prochaines années</a:t>
            </a:r>
            <a:endParaRPr lang="fr-CA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3960"/>
              </p:ext>
            </p:extLst>
          </p:nvPr>
        </p:nvGraphicFramePr>
        <p:xfrm>
          <a:off x="685800" y="1752599"/>
          <a:ext cx="7772400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5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2400" dirty="0"/>
              <a:t> </a:t>
            </a:r>
            <a:r>
              <a:rPr lang="fr-CA" sz="2400" dirty="0" smtClean="0"/>
              <a:t>  </a:t>
            </a:r>
            <a:r>
              <a:rPr lang="fr-CA" sz="3200" b="1" dirty="0" smtClean="0">
                <a:solidFill>
                  <a:schemeClr val="tx1"/>
                </a:solidFill>
              </a:rPr>
              <a:t>Caractéristiques </a:t>
            </a:r>
            <a:r>
              <a:rPr lang="fr-CA" sz="3200" b="1" dirty="0">
                <a:solidFill>
                  <a:schemeClr val="tx1"/>
                </a:solidFill>
              </a:rPr>
              <a:t>des </a:t>
            </a:r>
            <a:r>
              <a:rPr lang="fr-CA" sz="3200" b="1" dirty="0" smtClean="0">
                <a:solidFill>
                  <a:schemeClr val="tx1"/>
                </a:solidFill>
              </a:rPr>
              <a:t>boisés détenus</a:t>
            </a:r>
            <a:endParaRPr lang="fr-CA" sz="2800" b="1" dirty="0">
              <a:solidFill>
                <a:schemeClr val="tx1"/>
              </a:solidFill>
            </a:endParaRPr>
          </a:p>
        </p:txBody>
      </p:sp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94387"/>
            <a:ext cx="8001000" cy="414441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dirty="0"/>
          </a:p>
          <a:p>
            <a:r>
              <a:rPr lang="fr-CA" sz="1800" dirty="0" smtClean="0">
                <a:latin typeface="Arial Black" pitchFamily="34" charset="0"/>
              </a:rPr>
              <a:t>Bon nombre </a:t>
            </a:r>
            <a:r>
              <a:rPr lang="fr-CA" sz="1800" dirty="0">
                <a:latin typeface="Arial Black" pitchFamily="34" charset="0"/>
              </a:rPr>
              <a:t>des propriétaires </a:t>
            </a:r>
            <a:r>
              <a:rPr lang="fr-CA" sz="1800" dirty="0" smtClean="0">
                <a:latin typeface="Arial Black" pitchFamily="34" charset="0"/>
              </a:rPr>
              <a:t>interrogés </a:t>
            </a:r>
            <a:r>
              <a:rPr lang="fr-CA" sz="1800" dirty="0">
                <a:latin typeface="Arial Black" pitchFamily="34" charset="0"/>
              </a:rPr>
              <a:t>ne possèdent qu’une seule terre </a:t>
            </a:r>
            <a:r>
              <a:rPr lang="fr-CA" sz="1800" dirty="0" smtClean="0">
                <a:latin typeface="Arial Black" pitchFamily="34" charset="0"/>
              </a:rPr>
              <a:t>boisée; </a:t>
            </a:r>
            <a:r>
              <a:rPr lang="fr-CA" sz="1800" dirty="0">
                <a:latin typeface="Arial Black" pitchFamily="34" charset="0"/>
              </a:rPr>
              <a:t>précisons que </a:t>
            </a:r>
            <a:r>
              <a:rPr lang="fr-CA" sz="1800" dirty="0" smtClean="0">
                <a:latin typeface="Arial Black" pitchFamily="34" charset="0"/>
              </a:rPr>
              <a:t>la plupart en possèdent </a:t>
            </a:r>
            <a:r>
              <a:rPr lang="fr-CA" sz="1800" dirty="0">
                <a:latin typeface="Arial Black" pitchFamily="34" charset="0"/>
              </a:rPr>
              <a:t>deux tandis que 10% en possèdent 3 ou </a:t>
            </a:r>
            <a:r>
              <a:rPr lang="fr-CA" sz="1800" dirty="0" smtClean="0">
                <a:latin typeface="Arial Black" pitchFamily="34" charset="0"/>
              </a:rPr>
              <a:t>plus.</a:t>
            </a:r>
          </a:p>
          <a:p>
            <a:pPr marL="109728" indent="0">
              <a:buNone/>
            </a:pPr>
            <a:endParaRPr lang="fr-CA" sz="1800" dirty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En moyenne les petits propriétaires qui s’adonnent </a:t>
            </a:r>
            <a:r>
              <a:rPr lang="fr-CA" sz="1800" dirty="0">
                <a:latin typeface="Arial Black" pitchFamily="34" charset="0"/>
              </a:rPr>
              <a:t>à</a:t>
            </a:r>
            <a:r>
              <a:rPr lang="fr-CA" sz="1800" dirty="0" smtClean="0">
                <a:latin typeface="Arial Black" pitchFamily="34" charset="0"/>
              </a:rPr>
              <a:t> l’aménagement possèdent 93 hectares de boisés (232 acres). </a:t>
            </a:r>
            <a:r>
              <a:rPr lang="fr-CA" sz="1800" dirty="0">
                <a:latin typeface="Arial Black" pitchFamily="34" charset="0"/>
              </a:rPr>
              <a:t> </a:t>
            </a:r>
            <a:endParaRPr lang="fr-CA" sz="1800" dirty="0" smtClean="0">
              <a:latin typeface="Arial Black" pitchFamily="34" charset="0"/>
            </a:endParaRPr>
          </a:p>
          <a:p>
            <a:endParaRPr lang="fr-CA" sz="1800" dirty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En moyenne les groupes de propriétaires, chasseurs, fermiers ou compagnies qui font de l’aménagement possèdent 290 hectares (725 acres). </a:t>
            </a:r>
            <a:endParaRPr lang="fr-CA" sz="1800" dirty="0">
              <a:latin typeface="Arial Black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77288" y="6408738"/>
            <a:ext cx="366712" cy="365125"/>
          </a:xfrm>
          <a:prstGeom prst="rect">
            <a:avLst/>
          </a:prstGeom>
        </p:spPr>
        <p:txBody>
          <a:bodyPr/>
          <a:lstStyle/>
          <a:p>
            <a:fld id="{0F979345-FC7E-4912-AB22-586436D08B28}" type="slidenum">
              <a:rPr lang="fr-CA"/>
              <a:pPr/>
              <a:t>52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48300"/>
            <a:ext cx="8512629" cy="1143000"/>
          </a:xfrm>
        </p:spPr>
        <p:txBody>
          <a:bodyPr>
            <a:noAutofit/>
          </a:bodyPr>
          <a:lstStyle/>
          <a:p>
            <a:r>
              <a:rPr lang="fr-CA" sz="3200" dirty="0" smtClean="0">
                <a:solidFill>
                  <a:schemeClr val="tx1"/>
                </a:solidFill>
              </a:rPr>
              <a:t>Caractéristiques </a:t>
            </a:r>
            <a:r>
              <a:rPr lang="fr-CA" sz="3200" dirty="0">
                <a:solidFill>
                  <a:schemeClr val="tx1"/>
                </a:solidFill>
              </a:rPr>
              <a:t>des terres boisées détenues</a:t>
            </a:r>
            <a:endParaRPr lang="fr-CA" sz="2800" dirty="0">
              <a:solidFill>
                <a:schemeClr val="tx1"/>
              </a:solidFill>
            </a:endParaRPr>
          </a:p>
        </p:txBody>
      </p:sp>
      <p:sp>
        <p:nvSpPr>
          <p:cNvPr id="11755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670074"/>
            <a:ext cx="8001000" cy="3502157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CA" dirty="0"/>
          </a:p>
          <a:p>
            <a:r>
              <a:rPr lang="fr-CA" sz="1800" dirty="0" smtClean="0">
                <a:latin typeface="Arial Black" pitchFamily="34" charset="0"/>
              </a:rPr>
              <a:t>Dans l’unité de gestion 723,  cinq (5) grands propriétaires possèdent à eux seuls plus de 60 000 hectares et les terres qu’ils aménagent couvrent plus du tiers des surfaces sous aménagement en Outaouais. </a:t>
            </a:r>
          </a:p>
          <a:p>
            <a:endParaRPr lang="fr-CA" sz="1800" dirty="0">
              <a:latin typeface="Arial Black" pitchFamily="34" charset="0"/>
            </a:endParaRPr>
          </a:p>
          <a:p>
            <a:r>
              <a:rPr lang="fr-CA" sz="1800" dirty="0" smtClean="0">
                <a:latin typeface="Arial Black" pitchFamily="34" charset="0"/>
              </a:rPr>
              <a:t>Nous avons soustrait les superficies détenues par les cinq plus grands propriétaires afin d’établir des caractéristiques  et moyennes pour l’ensemble des producteurs. 222</a:t>
            </a:r>
            <a:endParaRPr lang="fr-CA" sz="1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604620"/>
            <a:ext cx="8229600" cy="1143000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Enjeux 2013-2017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92663"/>
              </p:ext>
            </p:extLst>
          </p:nvPr>
        </p:nvGraphicFramePr>
        <p:xfrm>
          <a:off x="903514" y="2547260"/>
          <a:ext cx="7184572" cy="38644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84572"/>
              </a:tblGrid>
              <a:tr h="5216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Réviser  le PPMV.      Harmoniser le PPMV et le PRDIRT</a:t>
                      </a:r>
                    </a:p>
                  </a:txBody>
                  <a:tcPr marL="19050" marR="19050" marT="19050" marB="19050" anchor="ctr" horzOverflow="overflow"/>
                </a:tc>
              </a:tr>
              <a:tr h="5216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50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Reconnaissance d’un statut particulier: La région des feuillus durs au Québec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Financement équitable sur la base des superficies productives et des mandats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Repenser  le reboisement 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       Virage vers les travaux commerciaux 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378875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Prioriser la récupération (chablis/  tempête de neige/ épidémie de tordeuse)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Réglementation municipale – abattage d’arbres et protection des paysages</a:t>
                      </a: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Certification forestière du territoire et accréditation des travailleurs</a:t>
                      </a:r>
                    </a:p>
                  </a:txBody>
                  <a:tcPr marL="19050" marR="19050" marT="19050" marB="19050" anchor="ctr" horzOverflow="overflow"/>
                </a:tc>
              </a:tr>
              <a:tr h="407046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      Formation de la </a:t>
                      </a:r>
                      <a:r>
                        <a:rPr kumimoji="0" lang="fr-CA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main-d’oeuvre</a:t>
                      </a:r>
                      <a:endParaRPr kumimoji="0" lang="fr-CA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. Brunette\Desktop\ACTIF\Tempête Neige HG 21 dec 2012\Photos tempête du 21 dec 2012\P1090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682229"/>
            <a:ext cx="7434943" cy="55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. Brunette\Desktop\ACTIF\Tempête Neige HG 21 dec 2012\Photos tempête du 21 dec 2012\P109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7" y="178730"/>
            <a:ext cx="8208279" cy="61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9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. Brunette\Desktop\ACTIF\Tempête Neige HG 21 dec 2012\Photos tempête du 21 dec 2012\P1090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46088"/>
            <a:ext cx="4473575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17" y="1604620"/>
            <a:ext cx="8229600" cy="1143000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Enjeux et Défis 2013</a:t>
            </a:r>
            <a:endParaRPr lang="fr-CA" b="1" dirty="0">
              <a:solidFill>
                <a:schemeClr val="tx1"/>
              </a:solidFill>
            </a:endParaRPr>
          </a:p>
        </p:txBody>
      </p:sp>
      <p:graphicFrame>
        <p:nvGraphicFramePr>
          <p:cNvPr id="1198273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02599"/>
              </p:ext>
            </p:extLst>
          </p:nvPr>
        </p:nvGraphicFramePr>
        <p:xfrm>
          <a:off x="609600" y="3222174"/>
          <a:ext cx="7859486" cy="236219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59486"/>
              </a:tblGrid>
              <a:tr h="80599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Financement 2013. Le retrait du PIS pourrait réduire de 41% le budget de l’Agence  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805993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Prioriser  la récupération ( tempête de neige du 21 décembre 2012)</a:t>
                      </a:r>
                      <a:endParaRPr kumimoji="0" lang="fr-C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Arial" pitchFamily="34" charset="0"/>
                        <a:buChar char="•"/>
                        <a:tabLst/>
                      </a:pP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  <a:tr h="750211">
                <a:tc>
                  <a:txBody>
                    <a:bodyPr/>
                    <a:lstStyle/>
                    <a:p>
                      <a:pPr marL="101600" marR="0" lvl="0" indent="-101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FAFE5"/>
                        </a:buClr>
                        <a:buSzPct val="8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CA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</a:t>
                      </a:r>
                      <a:r>
                        <a:rPr kumimoji="0" lang="fr-C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Réviser  le PPMV.      Harmoniser le PPMV et le PRDIRT </a:t>
                      </a:r>
                      <a:endParaRPr kumimoji="0" lang="fr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Forêt privée /  Forêt publique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Possibilité forestière au Québec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313197"/>
              </p:ext>
            </p:extLst>
          </p:nvPr>
        </p:nvGraphicFramePr>
        <p:xfrm>
          <a:off x="685800" y="2688771"/>
          <a:ext cx="7402286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70909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Volumes livré aux usines  du Québec 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prstClr val="black"/>
                </a:solidFill>
              </a:rPr>
              <a:t>6 </a:t>
            </a:r>
            <a:r>
              <a:rPr lang="fr-CA" dirty="0">
                <a:solidFill>
                  <a:prstClr val="black"/>
                </a:solidFill>
              </a:rPr>
              <a:t>millions de m3</a:t>
            </a:r>
            <a:r>
              <a:rPr lang="fr-CA" dirty="0" smtClean="0">
                <a:solidFill>
                  <a:schemeClr val="tx1"/>
                </a:solidFill>
              </a:rPr>
              <a:t>  annuellement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94797"/>
              </p:ext>
            </p:extLst>
          </p:nvPr>
        </p:nvGraphicFramePr>
        <p:xfrm>
          <a:off x="772885" y="2873829"/>
          <a:ext cx="7739744" cy="40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3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71998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>
                <a:solidFill>
                  <a:schemeClr val="tx1"/>
                </a:solidFill>
              </a:rPr>
              <a:t>Volumes livrés  au Québec 1995-2005 :</a:t>
            </a:r>
            <a:br>
              <a:rPr lang="fr-CA" dirty="0" smtClean="0">
                <a:solidFill>
                  <a:schemeClr val="tx1"/>
                </a:solidFill>
              </a:rPr>
            </a:br>
            <a:r>
              <a:rPr lang="fr-CA" dirty="0" smtClean="0">
                <a:solidFill>
                  <a:schemeClr val="tx1"/>
                </a:solidFill>
              </a:rPr>
              <a:t> 300 000 000 $ annuellement  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758682"/>
              </p:ext>
            </p:extLst>
          </p:nvPr>
        </p:nvGraphicFramePr>
        <p:xfrm>
          <a:off x="772885" y="2950029"/>
          <a:ext cx="7739744" cy="390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5800" y="16002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 smtClean="0">
                <a:solidFill>
                  <a:schemeClr val="tx1"/>
                </a:solidFill>
              </a:rPr>
              <a:t>Ventes  au Québec  2012: 150 000 000$     </a:t>
            </a:r>
            <a:endParaRPr lang="fr-CA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680596"/>
              </p:ext>
            </p:extLst>
          </p:nvPr>
        </p:nvGraphicFramePr>
        <p:xfrm>
          <a:off x="772885" y="2797629"/>
          <a:ext cx="7772400" cy="40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1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FfeuilleLogorev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SCFfeuilleLogore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FfeuilleLogore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FfeuilleLogore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45351</TotalTime>
  <Words>1064</Words>
  <Application>Microsoft Office PowerPoint</Application>
  <PresentationFormat>Affichage à l'écran (4:3)</PresentationFormat>
  <Paragraphs>231</Paragraphs>
  <Slides>59</Slides>
  <Notes>5</Notes>
  <HiddenSlides>10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1" baseType="lpstr">
      <vt:lpstr>SCFfeuilleLogorev</vt:lpstr>
      <vt:lpstr>Photo Editor Photo</vt:lpstr>
      <vt:lpstr>Les forêts privées de l’Outaouais en chiffres</vt:lpstr>
      <vt:lpstr> Forêt privée /  Forêt publique  (Québec) </vt:lpstr>
      <vt:lpstr> Forêt privée /  Forêt publique (Outaouais) </vt:lpstr>
      <vt:lpstr>Présentation PowerPoint</vt:lpstr>
      <vt:lpstr> Forêt privée productive </vt:lpstr>
      <vt:lpstr> Forêt privée /  Forêt publique  Possibilité forestière au Québec  </vt:lpstr>
      <vt:lpstr> Volumes livré aux usines  du Québec  6 millions de m3  annuellement   </vt:lpstr>
      <vt:lpstr> Volumes livrés  au Québec 1995-2005 :  300 000 000 $ annuellement     </vt:lpstr>
      <vt:lpstr>Ventes  au Québec  2012: 150 000 000$     </vt:lpstr>
      <vt:lpstr>Présentation PowerPoint</vt:lpstr>
      <vt:lpstr> 130 000 propriétaires au Québec  </vt:lpstr>
      <vt:lpstr>Le statut de producteur forestier </vt:lpstr>
      <vt:lpstr> 36 000 producteurs statués  au Québec  </vt:lpstr>
      <vt:lpstr> Aide individuelle ou regroupée</vt:lpstr>
      <vt:lpstr>1062 producteurs statués en Outaouais   </vt:lpstr>
      <vt:lpstr>Proportion ayant bénéficié des programmes en Outaouais  au cours de 5 dernières années  </vt:lpstr>
      <vt:lpstr>     Superficies en aménagement </vt:lpstr>
      <vt:lpstr>     Superficies en aménagement   Petits producteurs vs compagnies </vt:lpstr>
      <vt:lpstr>Présentation PowerPoint</vt:lpstr>
      <vt:lpstr> 60 000  plans d’aménagement  forestiers   </vt:lpstr>
      <vt:lpstr>Présentation PowerPoint</vt:lpstr>
      <vt:lpstr>Depuis 1996 /      47 000 hectares traités </vt:lpstr>
      <vt:lpstr>Depuis 1996 /     33 millions  de dollars investis </vt:lpstr>
      <vt:lpstr> Fiscalité foncière des boisés </vt:lpstr>
      <vt:lpstr> Taxes foncières – Évolution 2000-2010    </vt:lpstr>
      <vt:lpstr> Taxes foncières – Évolution 2000-2010    </vt:lpstr>
      <vt:lpstr>Présentation PowerPoint</vt:lpstr>
      <vt:lpstr>  Profil socio - démographique</vt:lpstr>
      <vt:lpstr>Profil socio - démographique</vt:lpstr>
      <vt:lpstr>Profil socio - démographique</vt:lpstr>
      <vt:lpstr>Profil socio-démographique</vt:lpstr>
      <vt:lpstr>Profil socio-démographique</vt:lpstr>
      <vt:lpstr> Age des propriétaires en Outaouais</vt:lpstr>
      <vt:lpstr>Scolarité complétée  (Outaouais)</vt:lpstr>
      <vt:lpstr>Ancienneté à titre de propriétaire</vt:lpstr>
      <vt:lpstr>Présentation PowerPoint</vt:lpstr>
      <vt:lpstr>Occupation des propriétaires</vt:lpstr>
      <vt:lpstr>Revenu Familial </vt:lpstr>
      <vt:lpstr>Proportion du revenu familial provenant de la forêt </vt:lpstr>
      <vt:lpstr>Profil socio-démographique</vt:lpstr>
      <vt:lpstr>Profil socio-démographique Distance résidence principale et boisé</vt:lpstr>
      <vt:lpstr>Présentation PowerPoint</vt:lpstr>
      <vt:lpstr>       Caractéristiques des propriétaires </vt:lpstr>
      <vt:lpstr>       Caractéristiques des propriétaires</vt:lpstr>
      <vt:lpstr>Présentation PowerPoint</vt:lpstr>
      <vt:lpstr>Motivations pour détenir un boisé</vt:lpstr>
      <vt:lpstr>Motivations pour détenir un boisé</vt:lpstr>
      <vt:lpstr>Proportion réalisant des activités</vt:lpstr>
      <vt:lpstr>Motivation pour ne pas aménager</vt:lpstr>
      <vt:lpstr>Proportion ayant récolté bois sur 5 ans </vt:lpstr>
      <vt:lpstr>Proportion réalisant des activités</vt:lpstr>
      <vt:lpstr>Intentions pour les 5 prochaines années</vt:lpstr>
      <vt:lpstr>   Caractéristiques des boisés détenus</vt:lpstr>
      <vt:lpstr>Caractéristiques des terres boisées détenues</vt:lpstr>
      <vt:lpstr>Enjeux 2013-2017</vt:lpstr>
      <vt:lpstr>Présentation PowerPoint</vt:lpstr>
      <vt:lpstr>Présentation PowerPoint</vt:lpstr>
      <vt:lpstr>Présentation PowerPoint</vt:lpstr>
      <vt:lpstr>Enjeux et Défis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client</dc:creator>
  <cp:lastModifiedBy>Victor Brunette</cp:lastModifiedBy>
  <cp:revision>2818</cp:revision>
  <cp:lastPrinted>2013-02-28T15:40:36Z</cp:lastPrinted>
  <dcterms:created xsi:type="dcterms:W3CDTF">2005-10-03T15:30:46Z</dcterms:created>
  <dcterms:modified xsi:type="dcterms:W3CDTF">2013-11-21T21:37:51Z</dcterms:modified>
</cp:coreProperties>
</file>