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6.xml" ContentType="application/vnd.openxmlformats-officedocument.drawingml.chart+xml"/>
  <Override PartName="/ppt/notesSlides/notesSlide4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5" r:id="rId1"/>
  </p:sldMasterIdLst>
  <p:notesMasterIdLst>
    <p:notesMasterId r:id="rId56"/>
  </p:notesMasterIdLst>
  <p:handoutMasterIdLst>
    <p:handoutMasterId r:id="rId57"/>
  </p:handoutMasterIdLst>
  <p:sldIdLst>
    <p:sldId id="1277" r:id="rId2"/>
    <p:sldId id="1282" r:id="rId3"/>
    <p:sldId id="1297" r:id="rId4"/>
    <p:sldId id="1298" r:id="rId5"/>
    <p:sldId id="1283" r:id="rId6"/>
    <p:sldId id="1291" r:id="rId7"/>
    <p:sldId id="1287" r:id="rId8"/>
    <p:sldId id="1292" r:id="rId9"/>
    <p:sldId id="1284" r:id="rId10"/>
    <p:sldId id="1014" r:id="rId11"/>
    <p:sldId id="1285" r:id="rId12"/>
    <p:sldId id="1260" r:id="rId13"/>
    <p:sldId id="1259" r:id="rId14"/>
    <p:sldId id="1309" r:id="rId15"/>
    <p:sldId id="1281" r:id="rId16"/>
    <p:sldId id="1295" r:id="rId17"/>
    <p:sldId id="1278" r:id="rId18"/>
    <p:sldId id="1279" r:id="rId19"/>
    <p:sldId id="1286" r:id="rId20"/>
    <p:sldId id="1293" r:id="rId21"/>
    <p:sldId id="1320" r:id="rId22"/>
    <p:sldId id="1321" r:id="rId23"/>
    <p:sldId id="1296" r:id="rId24"/>
    <p:sldId id="1294" r:id="rId25"/>
    <p:sldId id="1235" r:id="rId26"/>
    <p:sldId id="1243" r:id="rId27"/>
    <p:sldId id="1300" r:id="rId28"/>
    <p:sldId id="1236" r:id="rId29"/>
    <p:sldId id="1242" r:id="rId30"/>
    <p:sldId id="1276" r:id="rId31"/>
    <p:sldId id="1197" r:id="rId32"/>
    <p:sldId id="1310" r:id="rId33"/>
    <p:sldId id="1256" r:id="rId34"/>
    <p:sldId id="1271" r:id="rId35"/>
    <p:sldId id="1272" r:id="rId36"/>
    <p:sldId id="1274" r:id="rId37"/>
    <p:sldId id="1253" r:id="rId38"/>
    <p:sldId id="1301" r:id="rId39"/>
    <p:sldId id="1270" r:id="rId40"/>
    <p:sldId id="1306" r:id="rId41"/>
    <p:sldId id="1312" r:id="rId42"/>
    <p:sldId id="1311" r:id="rId43"/>
    <p:sldId id="1314" r:id="rId44"/>
    <p:sldId id="1307" r:id="rId45"/>
    <p:sldId id="1313" r:id="rId46"/>
    <p:sldId id="1308" r:id="rId47"/>
    <p:sldId id="1195" r:id="rId48"/>
    <p:sldId id="1265" r:id="rId49"/>
    <p:sldId id="1322" r:id="rId50"/>
    <p:sldId id="1323" r:id="rId51"/>
    <p:sldId id="1299" r:id="rId52"/>
    <p:sldId id="1316" r:id="rId53"/>
    <p:sldId id="1317" r:id="rId54"/>
    <p:sldId id="1318" r:id="rId55"/>
  </p:sldIdLst>
  <p:sldSz cx="9144000" cy="6858000" type="screen4x3"/>
  <p:notesSz cx="6797675" cy="9872663"/>
  <p:defaultTextStyle>
    <a:defPPr>
      <a:defRPr lang="fr-CA"/>
    </a:defPPr>
    <a:lvl1pPr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00"/>
    <a:srgbClr val="FF0000"/>
    <a:srgbClr val="DFDFF5"/>
    <a:srgbClr val="B2B2B2"/>
    <a:srgbClr val="969696"/>
    <a:srgbClr val="B7B7E7"/>
    <a:srgbClr val="AFAFE5"/>
    <a:srgbClr val="F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95113" autoAdjust="0"/>
  </p:normalViewPr>
  <p:slideViewPr>
    <p:cSldViewPr snapToGrid="0">
      <p:cViewPr>
        <p:scale>
          <a:sx n="90" d="100"/>
          <a:sy n="90" d="100"/>
        </p:scale>
        <p:origin x="-350" y="-5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1"/>
    </p:cViewPr>
  </p:sorterViewPr>
  <p:notesViewPr>
    <p:cSldViewPr snapToGrid="0">
      <p:cViewPr varScale="1">
        <p:scale>
          <a:sx n="54" d="100"/>
          <a:sy n="54" d="100"/>
        </p:scale>
        <p:origin x="-2844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7.xml"/><Relationship Id="rId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publique</c:v>
                </c:pt>
                <c:pt idx="1">
                  <c:v>Forêt privée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71372663377423E-2"/>
          <c:y val="0.15809797661886518"/>
          <c:w val="0.52751706209821037"/>
          <c:h val="0.735556682096585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MU 711 Pontiac</c:v>
                </c:pt>
                <c:pt idx="1">
                  <c:v>MU Gatineau Hills  &amp; Papineau</c:v>
                </c:pt>
                <c:pt idx="2">
                  <c:v>MU  Upper Gatineau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288</c:v>
                </c:pt>
                <c:pt idx="1">
                  <c:v>370</c:v>
                </c:pt>
                <c:pt idx="2">
                  <c:v>404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3265400648448"/>
          <c:y val="0.22318491828131917"/>
          <c:w val="0.35813030724100664"/>
          <c:h val="0.42440389341918422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92472845387249E-2"/>
          <c:y val="4.0491813879300523E-2"/>
          <c:w val="0.63980134836086666"/>
          <c:h val="0.8911785910566776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Participants</c:v>
                </c:pt>
                <c:pt idx="1">
                  <c:v>Non participants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0.44</c:v>
                </c:pt>
                <c:pt idx="1">
                  <c:v>0.66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3265400648448"/>
          <c:y val="0.22318491828131917"/>
          <c:w val="0.35813030724100664"/>
          <c:h val="0.42440389341918422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8958099831675386"/>
          <c:h val="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explosion val="0"/>
          </c:dPt>
          <c:dPt>
            <c:idx val="3"/>
            <c:bubble3D val="0"/>
            <c:explosion val="56"/>
            <c:spPr>
              <a:solidFill>
                <a:srgbClr val="FF0000"/>
              </a:solidFill>
            </c:spPr>
          </c:dPt>
          <c:dPt>
            <c:idx val="4"/>
            <c:bubble3D val="0"/>
            <c:explosion val="39"/>
            <c:spPr>
              <a:solidFill>
                <a:srgbClr val="33339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Site Prep</c:v>
                </c:pt>
                <c:pt idx="1">
                  <c:v>Pl Maintenance </c:v>
                </c:pt>
                <c:pt idx="2">
                  <c:v>Plantations </c:v>
                </c:pt>
                <c:pt idx="3">
                  <c:v>Non COM </c:v>
                </c:pt>
                <c:pt idx="4">
                  <c:v>Commercial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4386</c:v>
                </c:pt>
                <c:pt idx="1">
                  <c:v>8336</c:v>
                </c:pt>
                <c:pt idx="2">
                  <c:v>10000</c:v>
                </c:pt>
                <c:pt idx="3">
                  <c:v>7692</c:v>
                </c:pt>
                <c:pt idx="4">
                  <c:v>13297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686862070165152"/>
          <c:y val="0.32296662017158551"/>
          <c:w val="0.21369741820217181"/>
          <c:h val="0.35406675965682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035380794778458E-2"/>
          <c:y val="0.11740009583033646"/>
          <c:w val="0.7310164569116514"/>
          <c:h val="0.8719938451452748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FF00"/>
            </a:solidFill>
          </c:spPr>
          <c:explosion val="44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Feuil1!$A$2:$A$8</c:f>
              <c:strCache>
                <c:ptCount val="7"/>
                <c:pt idx="0">
                  <c:v>Site Prep</c:v>
                </c:pt>
                <c:pt idx="1">
                  <c:v>Maintenance </c:v>
                </c:pt>
                <c:pt idx="2">
                  <c:v>Plantations </c:v>
                </c:pt>
                <c:pt idx="3">
                  <c:v>Road work </c:v>
                </c:pt>
                <c:pt idx="4">
                  <c:v>Non COM </c:v>
                </c:pt>
                <c:pt idx="5">
                  <c:v>Commercial</c:v>
                </c:pt>
                <c:pt idx="6">
                  <c:v>PAF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3.2010000000000001</c:v>
                </c:pt>
                <c:pt idx="1">
                  <c:v>5.899</c:v>
                </c:pt>
                <c:pt idx="2">
                  <c:v>6.3339999999999996</c:v>
                </c:pt>
                <c:pt idx="3">
                  <c:v>0.45900000000000002</c:v>
                </c:pt>
                <c:pt idx="4">
                  <c:v>6.4550000000000001</c:v>
                </c:pt>
                <c:pt idx="5">
                  <c:v>9.0259999999999998</c:v>
                </c:pt>
                <c:pt idx="6">
                  <c:v>1.3520000000000001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686862070165152"/>
          <c:y val="0.32296662017158551"/>
          <c:w val="0.21369741820217181"/>
          <c:h val="0.35406675965682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9215686274509803E-2"/>
                  <c:y val="-6.189215024782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29E-2"/>
                  <c:y val="8.6649010346954242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35 631 </a:t>
                    </a:r>
                    <a:r>
                      <a:rPr lang="en-US" dirty="0"/>
                      <a:t>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#,##0\ "$"</c:formatCode>
                <c:ptCount val="2"/>
                <c:pt idx="0">
                  <c:v>20281</c:v>
                </c:pt>
                <c:pt idx="1">
                  <c:v>35631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1699346405228763E-3"/>
                  <c:y val="-8.664901034695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71895424836602E-2"/>
                  <c:y val="-9.902744039651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Feuil1!$C$2:$C$3</c:f>
              <c:numCache>
                <c:formatCode>#,##0\ "$"</c:formatCode>
                <c:ptCount val="2"/>
                <c:pt idx="0">
                  <c:v>41266</c:v>
                </c:pt>
                <c:pt idx="1">
                  <c:v>45538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34125312"/>
        <c:axId val="34126848"/>
        <c:axId val="34100096"/>
      </c:bar3DChart>
      <c:catAx>
        <c:axId val="3412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34126848"/>
        <c:crosses val="autoZero"/>
        <c:auto val="1"/>
        <c:lblAlgn val="ctr"/>
        <c:lblOffset val="100"/>
        <c:noMultiLvlLbl val="0"/>
      </c:catAx>
      <c:valAx>
        <c:axId val="34126848"/>
        <c:scaling>
          <c:orientation val="minMax"/>
        </c:scaling>
        <c:delete val="0"/>
        <c:axPos val="l"/>
        <c:majorGridlines/>
        <c:numFmt formatCode="#,##0\ &quot;$&quot;" sourceLinked="1"/>
        <c:majorTickMark val="out"/>
        <c:minorTickMark val="none"/>
        <c:tickLblPos val="nextTo"/>
        <c:crossAx val="34125312"/>
        <c:crosses val="autoZero"/>
        <c:crossBetween val="between"/>
      </c:valAx>
      <c:serAx>
        <c:axId val="3410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341268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099531676187536"/>
          <c:y val="5.2507692049027346E-2"/>
          <c:w val="0.87776285317276515"/>
          <c:h val="0.59568757914702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Boisé 10 ans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7.117597278499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0.94</c:v>
                </c:pt>
                <c:pt idx="1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Résidentiel 10 ans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9215686274509803E-2"/>
                  <c:y val="-6.8081365272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39869281045753E-2"/>
                  <c:y val="-5.570293522304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0.74</c:v>
                </c:pt>
                <c:pt idx="1">
                  <c:v>0.76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33899264"/>
        <c:axId val="33900800"/>
        <c:axId val="0"/>
      </c:bar3DChart>
      <c:catAx>
        <c:axId val="3389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33900800"/>
        <c:crosses val="autoZero"/>
        <c:auto val="1"/>
        <c:lblAlgn val="ctr"/>
        <c:lblOffset val="100"/>
        <c:noMultiLvlLbl val="0"/>
      </c:catAx>
      <c:valAx>
        <c:axId val="33900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89926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98507539498745E-2"/>
          <c:y val="8.4162115522429443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Tax burden Pontiac </c:v>
                </c:pt>
                <c:pt idx="1">
                  <c:v>WO net revenue </c:v>
                </c:pt>
              </c:strCache>
            </c:strRef>
          </c:cat>
          <c:val>
            <c:numRef>
              <c:f>Feuil1!$B$2:$B$3</c:f>
              <c:numCache>
                <c:formatCode>_("$"* #,##0.00_);_("$"* \(#,##0.00\);_("$"* "-"??_);_(@_)</c:formatCode>
                <c:ptCount val="2"/>
                <c:pt idx="0">
                  <c:v>1856791</c:v>
                </c:pt>
                <c:pt idx="1">
                  <c:v>845248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98507539498745E-2"/>
          <c:y val="8.4162115522429443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70000000</c:v>
                </c:pt>
                <c:pt idx="1">
                  <c:v>5500000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4000"/>
            </a:pPr>
            <a:r>
              <a:rPr lang="fr-CA" sz="2000" dirty="0" err="1" smtClean="0"/>
              <a:t>Income</a:t>
            </a:r>
            <a:r>
              <a:rPr lang="fr-CA" sz="2000" baseline="0" dirty="0" smtClean="0"/>
              <a:t> </a:t>
            </a:r>
            <a:r>
              <a:rPr lang="fr-CA" sz="2000" baseline="0" dirty="0" err="1" smtClean="0"/>
              <a:t>Tax</a:t>
            </a:r>
            <a:r>
              <a:rPr lang="fr-CA" sz="2000" baseline="0" dirty="0" smtClean="0"/>
              <a:t> </a:t>
            </a:r>
            <a:r>
              <a:rPr lang="fr-CA" sz="2000" baseline="0" dirty="0" err="1" smtClean="0"/>
              <a:t>Credit</a:t>
            </a:r>
            <a:r>
              <a:rPr lang="fr-CA" sz="2000" baseline="0" dirty="0" smtClean="0"/>
              <a:t> /Land </a:t>
            </a:r>
            <a:r>
              <a:rPr lang="fr-CA" sz="2000" baseline="0" dirty="0" err="1" smtClean="0"/>
              <a:t>Tax</a:t>
            </a:r>
            <a:r>
              <a:rPr lang="fr-CA" sz="2000" baseline="0" dirty="0" smtClean="0"/>
              <a:t> </a:t>
            </a:r>
            <a:r>
              <a:rPr lang="fr-CA" sz="2000" baseline="0" dirty="0" err="1" smtClean="0"/>
              <a:t>Reimbursement</a:t>
            </a:r>
            <a:r>
              <a:rPr lang="fr-CA" sz="2000" baseline="0" dirty="0" smtClean="0"/>
              <a:t> Program</a:t>
            </a:r>
            <a:endParaRPr lang="fr-CA" sz="2800" dirty="0"/>
          </a:p>
        </c:rich>
      </c:tx>
      <c:layout>
        <c:manualLayout>
          <c:xMode val="edge"/>
          <c:yMode val="edge"/>
          <c:x val="8.9331880384493106E-2"/>
          <c:y val="7.5352631081456539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1951721175697E-2"/>
          <c:y val="0.12366936010210149"/>
          <c:w val="0.96696697087241124"/>
          <c:h val="0.62315050516747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0000"/>
              </a:solidFill>
            </a:ln>
          </c:spPr>
          <c:invertIfNegative val="0"/>
          <c:dLbls>
            <c:delete val="1"/>
          </c:dLbls>
          <c:cat>
            <c:numRef>
              <c:f>Feuil1!$A$2:$A$16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8.1999999999999993</c:v>
                </c:pt>
                <c:pt idx="1">
                  <c:v>8.1</c:v>
                </c:pt>
                <c:pt idx="2">
                  <c:v>8.1</c:v>
                </c:pt>
                <c:pt idx="3">
                  <c:v>8.1</c:v>
                </c:pt>
                <c:pt idx="4">
                  <c:v>9</c:v>
                </c:pt>
                <c:pt idx="5">
                  <c:v>9.4</c:v>
                </c:pt>
                <c:pt idx="6">
                  <c:v>9.9</c:v>
                </c:pt>
                <c:pt idx="7">
                  <c:v>10.7</c:v>
                </c:pt>
                <c:pt idx="8">
                  <c:v>11.2</c:v>
                </c:pt>
                <c:pt idx="9">
                  <c:v>11.1</c:v>
                </c:pt>
                <c:pt idx="10">
                  <c:v>11.3</c:v>
                </c:pt>
                <c:pt idx="11">
                  <c:v>11.3</c:v>
                </c:pt>
                <c:pt idx="12">
                  <c:v>11.3</c:v>
                </c:pt>
                <c:pt idx="13">
                  <c:v>11.3</c:v>
                </c:pt>
                <c:pt idx="14">
                  <c:v>11.3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048448"/>
        <c:axId val="33049984"/>
        <c:axId val="0"/>
      </c:bar3DChart>
      <c:catAx>
        <c:axId val="330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049984"/>
        <c:crosses val="autoZero"/>
        <c:auto val="1"/>
        <c:lblAlgn val="ctr"/>
        <c:lblOffset val="100"/>
        <c:noMultiLvlLbl val="0"/>
      </c:catAx>
      <c:valAx>
        <c:axId val="3304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48448"/>
        <c:crosses val="autoZero"/>
        <c:crossBetween val="between"/>
      </c:valAx>
      <c:dTable>
        <c:showHorzBorder val="1"/>
        <c:showVertBorder val="0"/>
        <c:showOutline val="1"/>
        <c:showKeys val="0"/>
        <c:spPr>
          <a:solidFill>
            <a:schemeClr val="bg1"/>
          </a:solidFill>
        </c:spPr>
      </c:dTable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Gender / Québec/ Federation survey 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99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publique</c:v>
                </c:pt>
                <c:pt idx="1">
                  <c:v>Forêt privée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4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Moins de 25</c:v>
                </c:pt>
                <c:pt idx="1">
                  <c:v>25 à 34</c:v>
                </c:pt>
                <c:pt idx="2">
                  <c:v>35 à 44</c:v>
                </c:pt>
                <c:pt idx="3">
                  <c:v>45 à 54</c:v>
                </c:pt>
                <c:pt idx="4">
                  <c:v>55 à 64</c:v>
                </c:pt>
                <c:pt idx="5">
                  <c:v>Plus de 64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7.0000000000000007E-2</c:v>
                </c:pt>
                <c:pt idx="3">
                  <c:v>0.23</c:v>
                </c:pt>
                <c:pt idx="4">
                  <c:v>0.28999999999999998</c:v>
                </c:pt>
                <c:pt idx="5">
                  <c:v>0.38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6666666667E-2"/>
          <c:y val="0.14837500000000001"/>
          <c:w val="0.60958152887139105"/>
          <c:h val="0.8203749999999999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explosion val="1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0"/>
                  <c:y val="5.4559615831568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Secondaire</c:v>
                </c:pt>
                <c:pt idx="1">
                  <c:v>Collégial</c:v>
                </c:pt>
                <c:pt idx="2">
                  <c:v>Baccalauréat</c:v>
                </c:pt>
                <c:pt idx="3">
                  <c:v>Pas de réponse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0.15</c:v>
                </c:pt>
                <c:pt idx="2">
                  <c:v>0.27</c:v>
                </c:pt>
                <c:pt idx="3">
                  <c:v>0.03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6666666667E-2"/>
          <c:y val="0.14837500000000001"/>
          <c:w val="0.60958152887139105"/>
          <c:h val="0.8203749999999999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explosion val="1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0"/>
                  <c:y val="5.4559615831568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Moins de 5 ans </c:v>
                </c:pt>
                <c:pt idx="1">
                  <c:v>5-10 ans </c:v>
                </c:pt>
                <c:pt idx="2">
                  <c:v>11-20 ans </c:v>
                </c:pt>
                <c:pt idx="3">
                  <c:v>Plus de 20 ans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0.11</c:v>
                </c:pt>
                <c:pt idx="1">
                  <c:v>0.16</c:v>
                </c:pt>
                <c:pt idx="2">
                  <c:v>0.22</c:v>
                </c:pt>
                <c:pt idx="3">
                  <c:v>0.51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32098765432098E-3"/>
          <c:y val="0.12142656080629931"/>
          <c:w val="0.61792031204432785"/>
          <c:h val="0.87857343919370068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4"/>
          <c:dPt>
            <c:idx val="0"/>
            <c:bubble3D val="0"/>
            <c:explosion val="8"/>
            <c:spPr>
              <a:solidFill>
                <a:srgbClr val="FF0000"/>
              </a:solidFill>
            </c:spPr>
          </c:dPt>
          <c:dPt>
            <c:idx val="1"/>
            <c:bubble3D val="0"/>
            <c:explosion val="15"/>
            <c:spPr>
              <a:solidFill>
                <a:srgbClr val="00B0F0"/>
              </a:solidFill>
            </c:spPr>
          </c:dPt>
          <c:dPt>
            <c:idx val="2"/>
            <c:bubble3D val="0"/>
            <c:explosion val="8"/>
            <c:spPr>
              <a:solidFill>
                <a:srgbClr val="DFDFF5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Retired</c:v>
                </c:pt>
                <c:pt idx="1">
                  <c:v>Blue Collar</c:v>
                </c:pt>
                <c:pt idx="2">
                  <c:v>White Collar</c:v>
                </c:pt>
                <c:pt idx="3">
                  <c:v>Farmer </c:v>
                </c:pt>
                <c:pt idx="4">
                  <c:v>Forest worker</c:v>
                </c:pt>
                <c:pt idx="5">
                  <c:v>Jobber 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0.45</c:v>
                </c:pt>
                <c:pt idx="1">
                  <c:v>0.15</c:v>
                </c:pt>
                <c:pt idx="2">
                  <c:v>0.24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50323223485954"/>
          <c:y val="0.39984869515033489"/>
          <c:w val="0.30923750850588122"/>
          <c:h val="0.53702660340497776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Feuil1!$A$2:$A$9</c:f>
              <c:strCache>
                <c:ptCount val="8"/>
                <c:pt idx="0">
                  <c:v>Less than  20,000$</c:v>
                </c:pt>
                <c:pt idx="1">
                  <c:v>20000 à 39999$</c:v>
                </c:pt>
                <c:pt idx="2">
                  <c:v>40000 à 59000$</c:v>
                </c:pt>
                <c:pt idx="3">
                  <c:v>60000 à 79000$</c:v>
                </c:pt>
                <c:pt idx="4">
                  <c:v>80000 à 99000$</c:v>
                </c:pt>
                <c:pt idx="5">
                  <c:v>100000 à 150000$</c:v>
                </c:pt>
                <c:pt idx="6">
                  <c:v>More than  150000$</c:v>
                </c:pt>
                <c:pt idx="7">
                  <c:v>Pas de réponse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0.09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0.18</c:v>
                </c:pt>
                <c:pt idx="5">
                  <c:v>0.2</c:v>
                </c:pt>
                <c:pt idx="6">
                  <c:v>0.11</c:v>
                </c:pt>
                <c:pt idx="7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95224126395971E-2"/>
          <c:y val="9.5238095238095233E-2"/>
          <c:w val="0.70525822139879579"/>
          <c:h val="0.9047619047619047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Feuil1!$A$2:$A$8</c:f>
              <c:strCache>
                <c:ptCount val="7"/>
                <c:pt idx="0">
                  <c:v>0%</c:v>
                </c:pt>
                <c:pt idx="1">
                  <c:v>1 à 10%</c:v>
                </c:pt>
                <c:pt idx="2">
                  <c:v>11 à 20%</c:v>
                </c:pt>
                <c:pt idx="3">
                  <c:v>26 à 50%</c:v>
                </c:pt>
                <c:pt idx="4">
                  <c:v>51 à 75%</c:v>
                </c:pt>
                <c:pt idx="5">
                  <c:v>76 à 100%</c:v>
                </c:pt>
                <c:pt idx="6">
                  <c:v>Pas de réponse 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0.81</c:v>
                </c:pt>
                <c:pt idx="1">
                  <c:v>0.11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Moins de 1 km</c:v>
                </c:pt>
                <c:pt idx="1">
                  <c:v>Moins de 10</c:v>
                </c:pt>
                <c:pt idx="2">
                  <c:v>Moins de 100</c:v>
                </c:pt>
                <c:pt idx="3">
                  <c:v>Plus de 100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</c:v>
                </c:pt>
                <c:pt idx="1">
                  <c:v>0.24</c:v>
                </c:pt>
                <c:pt idx="2">
                  <c:v>0.19</c:v>
                </c:pt>
                <c:pt idx="3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CA" sz="2000" dirty="0" err="1" smtClean="0"/>
              <a:t>Reasons</a:t>
            </a:r>
            <a:r>
              <a:rPr lang="fr-CA" sz="2000" baseline="0" dirty="0" smtClean="0"/>
              <a:t> for acquisition  / Outaouais 2011 </a:t>
            </a:r>
            <a:endParaRPr lang="fr-CA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911620498239434E-2"/>
          <c:y val="0.13013590786530244"/>
          <c:w val="0.50862223188453526"/>
          <c:h val="0.824012562436605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master!$I$137:$O$137</c:f>
              <c:strCache>
                <c:ptCount val="7"/>
                <c:pt idx="0">
                  <c:v>Une succession/ un héritage </c:v>
                </c:pt>
                <c:pt idx="1">
                  <c:v>Pour gagner ma vie et récolter le bois</c:v>
                </c:pt>
                <c:pt idx="2">
                  <c:v>L’acquisition de terres cultivées avec boisé</c:v>
                </c:pt>
                <c:pt idx="3">
                  <c:v>Une résidence en milieu rural</c:v>
                </c:pt>
                <c:pt idx="4">
                  <c:v>Préparer ma retraite</c:v>
                </c:pt>
                <c:pt idx="5">
                  <c:v>Un investissement immobilier</c:v>
                </c:pt>
                <c:pt idx="6">
                  <c:v>Le loisir et la chasse</c:v>
                </c:pt>
              </c:strCache>
            </c:strRef>
          </c:cat>
          <c:val>
            <c:numRef>
              <c:f>master!$I$139:$O$139</c:f>
              <c:numCache>
                <c:formatCode>0.00%</c:formatCode>
                <c:ptCount val="7"/>
                <c:pt idx="0">
                  <c:v>4.8611111111111112E-2</c:v>
                </c:pt>
                <c:pt idx="1">
                  <c:v>0.22222222222222221</c:v>
                </c:pt>
                <c:pt idx="2">
                  <c:v>0.13194444444444445</c:v>
                </c:pt>
                <c:pt idx="3">
                  <c:v>0.15277777777777779</c:v>
                </c:pt>
                <c:pt idx="4">
                  <c:v>0.10416666666666667</c:v>
                </c:pt>
                <c:pt idx="5">
                  <c:v>0.1875</c:v>
                </c:pt>
                <c:pt idx="6">
                  <c:v>0.15277777777777779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074048"/>
        <c:axId val="35072256"/>
      </c:barChart>
      <c:valAx>
        <c:axId val="3507225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5074048"/>
        <c:crosses val="autoZero"/>
        <c:crossBetween val="between"/>
      </c:valAx>
      <c:catAx>
        <c:axId val="35074048"/>
        <c:scaling>
          <c:orientation val="minMax"/>
        </c:scaling>
        <c:delete val="0"/>
        <c:axPos val="l"/>
        <c:majorTickMark val="out"/>
        <c:minorTickMark val="none"/>
        <c:tickLblPos val="nextTo"/>
        <c:crossAx val="350722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549007013691991"/>
          <c:y val="0.27969413058299036"/>
          <c:w val="0.31649519011033284"/>
          <c:h val="0.46957135204962724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57150">
      <a:solidFill>
        <a:schemeClr val="accent5"/>
      </a:solidFill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Feuil1!$A$2:$A$12</c:f>
              <c:strCache>
                <c:ptCount val="11"/>
                <c:pt idx="0">
                  <c:v>Christmas Trees </c:v>
                </c:pt>
                <c:pt idx="1">
                  <c:v>Maple Syrup</c:v>
                </c:pt>
                <c:pt idx="2">
                  <c:v>Extra revenue </c:v>
                </c:pt>
                <c:pt idx="3">
                  <c:v>Hunting and Fishing </c:v>
                </c:pt>
                <c:pt idx="4">
                  <c:v>Produce sawlogs and pulpwood </c:v>
                </c:pt>
                <c:pt idx="5">
                  <c:v>Invest for retirement </c:v>
                </c:pt>
                <c:pt idx="6">
                  <c:v>Family activities </c:v>
                </c:pt>
                <c:pt idx="7">
                  <c:v>Give an inheritance </c:v>
                </c:pt>
                <c:pt idx="8">
                  <c:v>Firewood </c:v>
                </c:pt>
                <c:pt idx="9">
                  <c:v>Pleasure to manage woodlot </c:v>
                </c:pt>
                <c:pt idx="10">
                  <c:v>Pleasure possess natural environment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0.03</c:v>
                </c:pt>
                <c:pt idx="1">
                  <c:v>0.26</c:v>
                </c:pt>
                <c:pt idx="2">
                  <c:v>0.33</c:v>
                </c:pt>
                <c:pt idx="3">
                  <c:v>0.48</c:v>
                </c:pt>
                <c:pt idx="4">
                  <c:v>0.53</c:v>
                </c:pt>
                <c:pt idx="5">
                  <c:v>0.56999999999999995</c:v>
                </c:pt>
                <c:pt idx="6">
                  <c:v>0.74</c:v>
                </c:pt>
                <c:pt idx="7">
                  <c:v>0.74</c:v>
                </c:pt>
                <c:pt idx="8">
                  <c:v>0.75</c:v>
                </c:pt>
                <c:pt idx="9">
                  <c:v>0.84</c:v>
                </c:pt>
                <c:pt idx="10">
                  <c:v>0.92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83776"/>
        <c:axId val="35871360"/>
      </c:barChart>
      <c:catAx>
        <c:axId val="35083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35871360"/>
        <c:crosses val="autoZero"/>
        <c:auto val="1"/>
        <c:lblAlgn val="ctr"/>
        <c:lblOffset val="100"/>
        <c:noMultiLvlLbl val="0"/>
      </c:catAx>
      <c:valAx>
        <c:axId val="358713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083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Forest management </c:v>
                </c:pt>
                <c:pt idx="1">
                  <c:v>Logs and pulp </c:v>
                </c:pt>
                <c:pt idx="2">
                  <c:v>All / logs/pulp/firewood </c:v>
                </c:pt>
                <c:pt idx="3">
                  <c:v>Bois de chauffage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0.86</c:v>
                </c:pt>
                <c:pt idx="3">
                  <c:v>0.48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87680"/>
        <c:axId val="118568448"/>
      </c:barChart>
      <c:catAx>
        <c:axId val="118487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18568448"/>
        <c:crosses val="autoZero"/>
        <c:auto val="1"/>
        <c:lblAlgn val="ctr"/>
        <c:lblOffset val="100"/>
        <c:noMultiLvlLbl val="0"/>
      </c:catAx>
      <c:valAx>
        <c:axId val="1185684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8487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productive </c:v>
                </c:pt>
                <c:pt idx="1">
                  <c:v>Forêt improductive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Retirer un revenu </c:v>
                </c:pt>
                <c:pt idx="1">
                  <c:v>Investissement Fonds de retraite</c:v>
                </c:pt>
                <c:pt idx="2">
                  <c:v>Activités familiales, récréatives ou plaisir 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0.33</c:v>
                </c:pt>
                <c:pt idx="1">
                  <c:v>0.56999999999999995</c:v>
                </c:pt>
                <c:pt idx="2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Retirer un revenu </c:v>
                </c:pt>
                <c:pt idx="1">
                  <c:v>Investissement Fonds de retraite</c:v>
                </c:pt>
                <c:pt idx="2">
                  <c:v>Activités familiales, récréatives ou plaisir 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0.44</c:v>
                </c:pt>
                <c:pt idx="1">
                  <c:v>0.38</c:v>
                </c:pt>
                <c:pt idx="2">
                  <c:v>0.09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776768"/>
        <c:axId val="130214144"/>
      </c:barChart>
      <c:catAx>
        <c:axId val="119776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30214144"/>
        <c:crosses val="autoZero"/>
        <c:auto val="1"/>
        <c:lblAlgn val="ctr"/>
        <c:lblOffset val="100"/>
        <c:noMultiLvlLbl val="0"/>
      </c:catAx>
      <c:valAx>
        <c:axId val="1302141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9776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Hunt</c:v>
                </c:pt>
                <c:pt idx="1">
                  <c:v>Build/ repair road </c:v>
                </c:pt>
                <c:pt idx="2">
                  <c:v>Protect from harvest operations </c:v>
                </c:pt>
                <c:pt idx="3">
                  <c:v>Thinnings </c:v>
                </c:pt>
                <c:pt idx="4">
                  <c:v>Sanitation cuts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0.47</c:v>
                </c:pt>
                <c:pt idx="1">
                  <c:v>0.56000000000000005</c:v>
                </c:pt>
                <c:pt idx="2">
                  <c:v>0.64</c:v>
                </c:pt>
                <c:pt idx="3">
                  <c:v>0.72</c:v>
                </c:pt>
                <c:pt idx="4">
                  <c:v>0.63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896832"/>
        <c:axId val="151899520"/>
      </c:barChart>
      <c:catAx>
        <c:axId val="151896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51899520"/>
        <c:crosses val="autoZero"/>
        <c:auto val="1"/>
        <c:lblAlgn val="ctr"/>
        <c:lblOffset val="100"/>
        <c:noMultiLvlLbl val="0"/>
      </c:catAx>
      <c:valAx>
        <c:axId val="1518995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189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Management and silviculture</c:v>
                </c:pt>
                <c:pt idx="1">
                  <c:v>Primary wood production pulp and logs </c:v>
                </c:pt>
                <c:pt idx="2">
                  <c:v>Harvest Pulp sawlogs and firewood </c:v>
                </c:pt>
                <c:pt idx="3">
                  <c:v>Firewood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0.86</c:v>
                </c:pt>
                <c:pt idx="3">
                  <c:v>0.48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204032"/>
        <c:axId val="152206720"/>
      </c:barChart>
      <c:catAx>
        <c:axId val="1522040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52206720"/>
        <c:crosses val="autoZero"/>
        <c:auto val="1"/>
        <c:lblAlgn val="ctr"/>
        <c:lblOffset val="100"/>
        <c:noMultiLvlLbl val="0"/>
      </c:catAx>
      <c:valAx>
        <c:axId val="152206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220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Dont want to cut trees </c:v>
                </c:pt>
                <c:pt idx="1">
                  <c:v>It does not pay</c:v>
                </c:pt>
                <c:pt idx="2">
                  <c:v>The price of wood is too low </c:v>
                </c:pt>
                <c:pt idx="3">
                  <c:v>Forest management is not my priority</c:v>
                </c:pt>
                <c:pt idx="4">
                  <c:v>No time to do it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0.32</c:v>
                </c:pt>
                <c:pt idx="1">
                  <c:v>0.37</c:v>
                </c:pt>
                <c:pt idx="2">
                  <c:v>0.43</c:v>
                </c:pt>
                <c:pt idx="3">
                  <c:v>0.47</c:v>
                </c:pt>
                <c:pt idx="4">
                  <c:v>0.55000000000000004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320640"/>
        <c:axId val="152331776"/>
      </c:barChart>
      <c:catAx>
        <c:axId val="152320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52331776"/>
        <c:crosses val="autoZero"/>
        <c:auto val="1"/>
        <c:lblAlgn val="ctr"/>
        <c:lblOffset val="100"/>
        <c:noMultiLvlLbl val="0"/>
      </c:catAx>
      <c:valAx>
        <c:axId val="1523317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232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0 m3</c:v>
                </c:pt>
                <c:pt idx="1">
                  <c:v>0-24 m3</c:v>
                </c:pt>
                <c:pt idx="2">
                  <c:v>25-49 m3</c:v>
                </c:pt>
                <c:pt idx="3">
                  <c:v>50-100 m3</c:v>
                </c:pt>
                <c:pt idx="4">
                  <c:v>100-1000 m3</c:v>
                </c:pt>
                <c:pt idx="5">
                  <c:v>Plus de 1000 m3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0.4</c:v>
                </c:pt>
                <c:pt idx="2">
                  <c:v>0.12</c:v>
                </c:pt>
                <c:pt idx="3">
                  <c:v>0.11</c:v>
                </c:pt>
                <c:pt idx="4">
                  <c:v>0.12</c:v>
                </c:pt>
                <c:pt idx="5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343296"/>
        <c:axId val="152345984"/>
      </c:barChart>
      <c:catAx>
        <c:axId val="152343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52345984"/>
        <c:crosses val="autoZero"/>
        <c:auto val="1"/>
        <c:lblAlgn val="ctr"/>
        <c:lblOffset val="100"/>
        <c:noMultiLvlLbl val="0"/>
      </c:catAx>
      <c:valAx>
        <c:axId val="1523459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2343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explosion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publique</c:v>
                </c:pt>
                <c:pt idx="1">
                  <c:v>Forêt privée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0.66</c:v>
                </c:pt>
                <c:pt idx="1">
                  <c:v>0.33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98507539498745E-2"/>
          <c:y val="8.4162115522429443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3800000</c:v>
                </c:pt>
                <c:pt idx="1">
                  <c:v>230000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fr-CA" sz="2400" dirty="0" err="1" smtClean="0"/>
              <a:t>Private</a:t>
            </a:r>
            <a:r>
              <a:rPr lang="fr-CA" sz="2400" baseline="0" dirty="0" smtClean="0"/>
              <a:t> </a:t>
            </a:r>
            <a:r>
              <a:rPr lang="fr-CA" sz="2400" baseline="0" dirty="0" err="1" smtClean="0"/>
              <a:t>Woodlot</a:t>
            </a:r>
            <a:r>
              <a:rPr lang="fr-CA" sz="2400" baseline="0" dirty="0" smtClean="0"/>
              <a:t> Programs </a:t>
            </a:r>
            <a:endParaRPr lang="fr-CA" sz="2400" dirty="0" smtClean="0"/>
          </a:p>
          <a:p>
            <a:pPr>
              <a:defRPr sz="4000"/>
            </a:pPr>
            <a:r>
              <a:rPr lang="fr-CA" sz="2400" dirty="0" smtClean="0"/>
              <a:t>55,4</a:t>
            </a:r>
            <a:r>
              <a:rPr lang="fr-CA" sz="2400" baseline="0" dirty="0" smtClean="0"/>
              <a:t> </a:t>
            </a:r>
            <a:r>
              <a:rPr lang="fr-CA" sz="2400" dirty="0" smtClean="0"/>
              <a:t> millions</a:t>
            </a:r>
            <a:r>
              <a:rPr lang="fr-CA" sz="2400" baseline="0" dirty="0" smtClean="0"/>
              <a:t> </a:t>
            </a:r>
            <a:r>
              <a:rPr lang="fr-CA" sz="2400" dirty="0" smtClean="0"/>
              <a:t>$</a:t>
            </a:r>
            <a:r>
              <a:rPr lang="fr-CA" sz="2400" baseline="0" dirty="0" smtClean="0"/>
              <a:t>  in </a:t>
            </a:r>
            <a:r>
              <a:rPr lang="fr-CA" sz="2400" dirty="0" smtClean="0"/>
              <a:t> 2013  </a:t>
            </a:r>
            <a:endParaRPr lang="fr-CA" sz="3200" dirty="0"/>
          </a:p>
        </c:rich>
      </c:tx>
      <c:layout>
        <c:manualLayout>
          <c:xMode val="edge"/>
          <c:yMode val="edge"/>
          <c:x val="0.25595348230669857"/>
          <c:y val="6.495916472539356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Outaouais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elete val="1"/>
          </c:dLbls>
          <c:cat>
            <c:strRef>
              <c:f>Feuil1!$A$2:$A$7</c:f>
              <c:strCache>
                <c:ptCount val="5"/>
                <c:pt idx="0">
                  <c:v>REGULAR</c:v>
                </c:pt>
                <c:pt idx="1">
                  <c:v>FED</c:v>
                </c:pt>
                <c:pt idx="2">
                  <c:v>TAX R </c:v>
                </c:pt>
                <c:pt idx="3">
                  <c:v>JOB CREATION</c:v>
                </c:pt>
                <c:pt idx="4">
                  <c:v>INDUDTRY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1.1200000000000001</c:v>
                </c:pt>
                <c:pt idx="1">
                  <c:v>0.5</c:v>
                </c:pt>
                <c:pt idx="2">
                  <c:v>1</c:v>
                </c:pt>
                <c:pt idx="4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Québec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5"/>
                <c:pt idx="0">
                  <c:v>REGULAR</c:v>
                </c:pt>
                <c:pt idx="1">
                  <c:v>FED</c:v>
                </c:pt>
                <c:pt idx="2">
                  <c:v>TAX R </c:v>
                </c:pt>
                <c:pt idx="3">
                  <c:v>JOB CREATION</c:v>
                </c:pt>
                <c:pt idx="4">
                  <c:v>INDUDTRY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28.5</c:v>
                </c:pt>
                <c:pt idx="1">
                  <c:v>5</c:v>
                </c:pt>
                <c:pt idx="2">
                  <c:v>11.3</c:v>
                </c:pt>
                <c:pt idx="3">
                  <c:v>6.7</c:v>
                </c:pt>
                <c:pt idx="4">
                  <c:v>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82272"/>
        <c:axId val="3398272"/>
        <c:axId val="0"/>
      </c:bar3DChart>
      <c:catAx>
        <c:axId val="3382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3398272"/>
        <c:crosses val="autoZero"/>
        <c:auto val="1"/>
        <c:lblAlgn val="ctr"/>
        <c:lblOffset val="100"/>
        <c:noMultiLvlLbl val="0"/>
      </c:catAx>
      <c:valAx>
        <c:axId val="339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2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415873895642821"/>
          <c:y val="0.20785643758621156"/>
          <c:w val="0.2997080584866687"/>
          <c:h val="0.214977394210675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119000</c:v>
                </c:pt>
                <c:pt idx="1">
                  <c:v>10900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70402964335341E-2"/>
          <c:y val="7.4878292985255779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34800</c:v>
                </c:pt>
                <c:pt idx="1">
                  <c:v>1062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regroupée</c:v>
                </c:pt>
                <c:pt idx="1">
                  <c:v>Individuelle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203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2973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89603"/>
            <a:ext cx="4984962" cy="4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203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9203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fld id="{C86ABC6F-F23A-4DC3-BADE-A5517475D950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9051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88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36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618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37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618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87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loatingleaf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  <p:pic>
        <p:nvPicPr>
          <p:cNvPr id="11269" name="Picture 5" descr="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524625"/>
            <a:ext cx="10668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52400" y="6553200"/>
          <a:ext cx="2343150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hoto Editor Photo" r:id="rId5" imgW="3895238" imgH="276117" progId="MSPhotoEd.3">
                  <p:embed/>
                </p:oleObj>
              </mc:Choice>
              <mc:Fallback>
                <p:oleObj name="Photo Editor Photo" r:id="rId5" imgW="3895238" imgH="27611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553200"/>
                        <a:ext cx="2343150" cy="16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07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91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91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208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739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46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212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373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415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60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oatingleaf_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Wingdings" pitchFamily="2" charset="2"/>
        <a:buChar char="Ï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60000"/>
        <a:buFont typeface="Wingdings" pitchFamily="2" charset="2"/>
        <a:buChar char="Ï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2266950"/>
            <a:ext cx="8382000" cy="1593850"/>
          </a:xfrm>
        </p:spPr>
        <p:txBody>
          <a:bodyPr/>
          <a:lstStyle/>
          <a:p>
            <a:pPr algn="ctr"/>
            <a:r>
              <a:rPr lang="fr-CA" sz="4800" b="1" i="0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/>
                <a:cs typeface="Times New Roman" charset="0"/>
              </a:rPr>
              <a:t>Private</a:t>
            </a:r>
            <a:r>
              <a:rPr lang="fr-CA" sz="4800" b="1" i="0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/>
                <a:cs typeface="Times New Roman" charset="0"/>
              </a:rPr>
              <a:t> </a:t>
            </a:r>
            <a:r>
              <a:rPr lang="fr-CA" sz="4800" b="1" i="0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/>
                <a:cs typeface="Times New Roman" charset="0"/>
              </a:rPr>
              <a:t>Woodlots</a:t>
            </a:r>
            <a:r>
              <a:rPr lang="fr-CA" sz="4800" b="1" i="0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/>
                <a:cs typeface="Times New Roman" charset="0"/>
              </a:rPr>
              <a:t> </a:t>
            </a:r>
            <a:br>
              <a:rPr lang="fr-CA" sz="4800" b="1" i="0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/>
                <a:cs typeface="Times New Roman" charset="0"/>
              </a:rPr>
            </a:br>
            <a:r>
              <a:rPr lang="fr-CA" sz="4800" b="1" i="0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/>
                <a:cs typeface="Times New Roman" charset="0"/>
              </a:rPr>
              <a:t> Outaouais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101668" y="4508500"/>
            <a:ext cx="877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fr-CA" sz="2400" i="0" dirty="0" smtClean="0">
                <a:latin typeface="Times New Roman" pitchFamily="18" charset="0"/>
              </a:rPr>
              <a:t>2014 </a:t>
            </a:r>
            <a:endParaRPr lang="fr-CA" sz="240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1760"/>
            <a:ext cx="77724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Woodlot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Owner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Status</a:t>
            </a:r>
            <a:r>
              <a:rPr lang="fr-CA" dirty="0" smtClean="0">
                <a:solidFill>
                  <a:schemeClr val="tx1"/>
                </a:solidFill>
              </a:rPr>
              <a:t> 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98914"/>
            <a:ext cx="7347857" cy="4122372"/>
          </a:xfrm>
        </p:spPr>
        <p:txBody>
          <a:bodyPr>
            <a:normAutofit fontScale="77500" lnSpcReduction="20000"/>
          </a:bodyPr>
          <a:lstStyle/>
          <a:p>
            <a:pPr marL="109728" indent="0">
              <a:spcBef>
                <a:spcPct val="500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fr-CA" b="1" dirty="0" smtClean="0">
                <a:cs typeface="Times New Roman" charset="0"/>
              </a:rPr>
              <a:t>   </a:t>
            </a:r>
            <a:r>
              <a:rPr lang="fr-CA" b="1" u="sng" dirty="0" smtClean="0">
                <a:cs typeface="Times New Roman" charset="0"/>
              </a:rPr>
              <a:t>Conditions</a:t>
            </a:r>
            <a:r>
              <a:rPr lang="fr-CA" b="1" dirty="0" smtClean="0">
                <a:cs typeface="Times New Roman" charset="0"/>
              </a:rPr>
              <a:t> </a:t>
            </a:r>
            <a:endParaRPr lang="fr-CA" sz="2500" b="1" dirty="0" smtClean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Ownership</a:t>
            </a:r>
            <a:r>
              <a:rPr lang="fr-CA" sz="2500" b="1" dirty="0" smtClean="0">
                <a:cs typeface="Arial" charset="0"/>
              </a:rPr>
              <a:t> of </a:t>
            </a:r>
            <a:r>
              <a:rPr lang="fr-CA" sz="2500" b="1" dirty="0" smtClean="0">
                <a:cs typeface="Arial" charset="0"/>
              </a:rPr>
              <a:t> &gt;  4 </a:t>
            </a:r>
            <a:r>
              <a:rPr lang="fr-CA" sz="2500" b="1" dirty="0" smtClean="0">
                <a:cs typeface="Arial" charset="0"/>
              </a:rPr>
              <a:t>hectares of </a:t>
            </a:r>
            <a:r>
              <a:rPr lang="fr-CA" sz="2500" b="1" dirty="0" err="1" smtClean="0">
                <a:cs typeface="Arial" charset="0"/>
              </a:rPr>
              <a:t>forested</a:t>
            </a:r>
            <a:r>
              <a:rPr lang="fr-CA" sz="2500" b="1" dirty="0" smtClean="0">
                <a:cs typeface="Arial" charset="0"/>
              </a:rPr>
              <a:t> land </a:t>
            </a: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Draft</a:t>
            </a:r>
            <a:r>
              <a:rPr lang="fr-CA" sz="2500" b="1" dirty="0" smtClean="0">
                <a:cs typeface="Arial" charset="0"/>
              </a:rPr>
              <a:t> a </a:t>
            </a:r>
            <a:r>
              <a:rPr lang="fr-CA" sz="2500" b="1" dirty="0" err="1" smtClean="0">
                <a:cs typeface="Arial" charset="0"/>
              </a:rPr>
              <a:t>woodlot</a:t>
            </a:r>
            <a:r>
              <a:rPr lang="fr-CA" sz="2500" b="1" dirty="0" smtClean="0">
                <a:cs typeface="Arial" charset="0"/>
              </a:rPr>
              <a:t> management plan PAF</a:t>
            </a:r>
            <a:endParaRPr lang="fr-CA" sz="2500" b="1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smtClean="0">
                <a:cs typeface="Arial" charset="0"/>
              </a:rPr>
              <a:t>Land </a:t>
            </a:r>
            <a:r>
              <a:rPr lang="fr-CA" sz="2500" b="1" dirty="0" err="1" smtClean="0">
                <a:cs typeface="Arial" charset="0"/>
              </a:rPr>
              <a:t>owner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commitment</a:t>
            </a:r>
            <a:r>
              <a:rPr lang="fr-CA" sz="2500" b="1" dirty="0" smtClean="0">
                <a:cs typeface="Arial" charset="0"/>
              </a:rPr>
              <a:t> </a:t>
            </a:r>
            <a:endParaRPr lang="fr-CA" sz="2500" b="1" dirty="0">
              <a:cs typeface="Arial" charset="0"/>
            </a:endParaRPr>
          </a:p>
          <a:p>
            <a:pPr marL="393192" lvl="1" indent="0">
              <a:spcBef>
                <a:spcPct val="750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fr-CA" sz="2500" b="1" u="sng" dirty="0" err="1" smtClean="0">
                <a:solidFill>
                  <a:prstClr val="black"/>
                </a:solidFill>
                <a:cs typeface="Arial" charset="0"/>
              </a:rPr>
              <a:t>Advantages</a:t>
            </a:r>
            <a:endParaRPr lang="fr-CA" sz="2500" b="1" u="sng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 err="1" smtClean="0">
                <a:cs typeface="Arial" charset="0"/>
              </a:rPr>
              <a:t>Cost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>
                <a:cs typeface="Arial" charset="0"/>
              </a:rPr>
              <a:t>s</a:t>
            </a:r>
            <a:r>
              <a:rPr lang="fr-CA" sz="2500" b="1" dirty="0" err="1" smtClean="0">
                <a:cs typeface="Arial" charset="0"/>
              </a:rPr>
              <a:t>hared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>
                <a:cs typeface="Arial" charset="0"/>
              </a:rPr>
              <a:t>s</a:t>
            </a:r>
            <a:r>
              <a:rPr lang="fr-CA" sz="2500" b="1" dirty="0" err="1" smtClean="0">
                <a:cs typeface="Arial" charset="0"/>
              </a:rPr>
              <a:t>ilviculture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investment</a:t>
            </a:r>
            <a:r>
              <a:rPr lang="fr-CA" sz="2500" b="1" dirty="0" smtClean="0">
                <a:cs typeface="Arial" charset="0"/>
              </a:rPr>
              <a:t> program </a:t>
            </a:r>
            <a:endParaRPr lang="fr-CA" sz="2500" b="1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 err="1" smtClean="0">
                <a:cs typeface="Arial" charset="0"/>
              </a:rPr>
              <a:t>Income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tax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credit</a:t>
            </a:r>
            <a:r>
              <a:rPr lang="fr-CA" sz="2500" b="1" dirty="0" smtClean="0">
                <a:cs typeface="Arial" charset="0"/>
              </a:rPr>
              <a:t> program (</a:t>
            </a:r>
            <a:r>
              <a:rPr lang="fr-CA" sz="2500" b="1" dirty="0" err="1" smtClean="0">
                <a:cs typeface="Arial" charset="0"/>
              </a:rPr>
              <a:t>based</a:t>
            </a:r>
            <a:r>
              <a:rPr lang="fr-CA" sz="2500" b="1" dirty="0" smtClean="0">
                <a:cs typeface="Arial" charset="0"/>
              </a:rPr>
              <a:t> on land </a:t>
            </a:r>
            <a:r>
              <a:rPr lang="fr-CA" sz="2500" b="1" dirty="0" err="1" smtClean="0">
                <a:cs typeface="Arial" charset="0"/>
              </a:rPr>
              <a:t>tax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payment</a:t>
            </a:r>
            <a:r>
              <a:rPr lang="fr-CA" sz="2500" b="1" dirty="0" smtClean="0">
                <a:cs typeface="Arial" charset="0"/>
              </a:rPr>
              <a:t>)</a:t>
            </a:r>
            <a:endParaRPr lang="fr-CA" sz="2500" b="1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 smtClean="0">
                <a:cs typeface="Arial" charset="0"/>
              </a:rPr>
              <a:t>Forest </a:t>
            </a:r>
            <a:r>
              <a:rPr lang="fr-CA" sz="2500" b="1" dirty="0" err="1" smtClean="0">
                <a:cs typeface="Arial" charset="0"/>
              </a:rPr>
              <a:t>loans</a:t>
            </a:r>
            <a:r>
              <a:rPr lang="fr-CA" sz="2500" b="1" dirty="0" smtClean="0">
                <a:cs typeface="Arial" charset="0"/>
              </a:rPr>
              <a:t> program </a:t>
            </a:r>
            <a:r>
              <a:rPr lang="fr-CA" sz="2500" b="1" dirty="0" err="1" smtClean="0">
                <a:cs typeface="Arial" charset="0"/>
              </a:rPr>
              <a:t>currently</a:t>
            </a:r>
            <a:r>
              <a:rPr lang="fr-CA" sz="2500" b="1" dirty="0" smtClean="0">
                <a:cs typeface="Arial" charset="0"/>
              </a:rPr>
              <a:t> at 3% </a:t>
            </a: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smtClean="0">
                <a:cs typeface="Arial" charset="0"/>
              </a:rPr>
              <a:t>Capital gains </a:t>
            </a:r>
            <a:r>
              <a:rPr lang="fr-CA" sz="2500" b="1" dirty="0" err="1" smtClean="0">
                <a:cs typeface="Arial" charset="0"/>
              </a:rPr>
              <a:t>advantage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 smtClean="0">
                <a:cs typeface="Arial" charset="0"/>
              </a:rPr>
              <a:t>with</a:t>
            </a:r>
            <a:r>
              <a:rPr lang="fr-CA" sz="2500" b="1" dirty="0" smtClean="0">
                <a:cs typeface="Arial" charset="0"/>
              </a:rPr>
              <a:t> </a:t>
            </a:r>
            <a:r>
              <a:rPr lang="fr-CA" sz="2500" b="1" dirty="0" err="1">
                <a:cs typeface="Arial" charset="0"/>
              </a:rPr>
              <a:t>f</a:t>
            </a:r>
            <a:r>
              <a:rPr lang="fr-CA" sz="2500" b="1" dirty="0" err="1" smtClean="0">
                <a:cs typeface="Arial" charset="0"/>
              </a:rPr>
              <a:t>amily</a:t>
            </a:r>
            <a:r>
              <a:rPr lang="fr-CA" sz="2500" b="1" dirty="0" smtClean="0">
                <a:cs typeface="Arial" charset="0"/>
              </a:rPr>
              <a:t> succession </a:t>
            </a:r>
            <a:endParaRPr lang="fr-CA" sz="2500" b="1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36 000 </a:t>
            </a:r>
            <a:r>
              <a:rPr lang="fr-CA" dirty="0" err="1" smtClean="0">
                <a:solidFill>
                  <a:schemeClr val="tx1"/>
                </a:solidFill>
              </a:rPr>
              <a:t>statuated</a:t>
            </a:r>
            <a:r>
              <a:rPr lang="fr-CA" dirty="0" smtClean="0">
                <a:solidFill>
                  <a:schemeClr val="tx1"/>
                </a:solidFill>
              </a:rPr>
              <a:t>  </a:t>
            </a:r>
            <a:r>
              <a:rPr lang="fr-CA" dirty="0" err="1" smtClean="0">
                <a:solidFill>
                  <a:schemeClr val="tx1"/>
                </a:solidFill>
              </a:rPr>
              <a:t>owners</a:t>
            </a:r>
            <a:r>
              <a:rPr lang="fr-CA" dirty="0" smtClean="0">
                <a:solidFill>
                  <a:schemeClr val="tx1"/>
                </a:solidFill>
              </a:rPr>
              <a:t> in Québec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288475"/>
              </p:ext>
            </p:extLst>
          </p:nvPr>
        </p:nvGraphicFramePr>
        <p:xfrm>
          <a:off x="718457" y="2601686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4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4478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sz="3100" dirty="0" smtClean="0">
                <a:solidFill>
                  <a:schemeClr val="tx1"/>
                </a:solidFill>
              </a:rPr>
              <a:t>Group Ventures OGC or </a:t>
            </a:r>
            <a:r>
              <a:rPr lang="fr-CA" sz="3100" dirty="0" err="1" smtClean="0">
                <a:solidFill>
                  <a:schemeClr val="tx1"/>
                </a:solidFill>
              </a:rPr>
              <a:t>individual</a:t>
            </a:r>
            <a:r>
              <a:rPr lang="fr-CA" sz="3100" dirty="0" smtClean="0">
                <a:solidFill>
                  <a:schemeClr val="tx1"/>
                </a:solidFill>
              </a:rPr>
              <a:t> assistance </a:t>
            </a:r>
            <a:endParaRPr lang="fr-CA" sz="31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633869"/>
              </p:ext>
            </p:extLst>
          </p:nvPr>
        </p:nvGraphicFramePr>
        <p:xfrm>
          <a:off x="685800" y="2688770"/>
          <a:ext cx="7010400" cy="333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93770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CA" sz="2400" dirty="0" smtClean="0">
                <a:solidFill>
                  <a:schemeClr val="tx1"/>
                </a:solidFill>
              </a:rPr>
              <a:t>1062 </a:t>
            </a:r>
            <a:r>
              <a:rPr lang="fr-CA" sz="2400" dirty="0" err="1" smtClean="0">
                <a:solidFill>
                  <a:schemeClr val="tx1"/>
                </a:solidFill>
              </a:rPr>
              <a:t>status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owners</a:t>
            </a:r>
            <a:r>
              <a:rPr lang="fr-CA" sz="2400" dirty="0" smtClean="0">
                <a:solidFill>
                  <a:schemeClr val="tx1"/>
                </a:solidFill>
              </a:rPr>
              <a:t> /Outaouais   </a:t>
            </a:r>
            <a:endParaRPr lang="fr-CA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009339"/>
              </p:ext>
            </p:extLst>
          </p:nvPr>
        </p:nvGraphicFramePr>
        <p:xfrm>
          <a:off x="659423" y="2074985"/>
          <a:ext cx="7218485" cy="421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8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93770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CA" sz="2400" dirty="0" smtClean="0">
                <a:solidFill>
                  <a:schemeClr val="tx1"/>
                </a:solidFill>
              </a:rPr>
              <a:t>Proportion </a:t>
            </a:r>
            <a:r>
              <a:rPr lang="fr-CA" sz="2400" dirty="0" err="1" smtClean="0">
                <a:solidFill>
                  <a:schemeClr val="tx1"/>
                </a:solidFill>
              </a:rPr>
              <a:t>who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benefitted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from</a:t>
            </a:r>
            <a:r>
              <a:rPr lang="fr-CA" sz="2400" dirty="0" smtClean="0">
                <a:solidFill>
                  <a:schemeClr val="tx1"/>
                </a:solidFill>
              </a:rPr>
              <a:t> programs in last 5 </a:t>
            </a:r>
            <a:r>
              <a:rPr lang="fr-CA" sz="2400" dirty="0" err="1" smtClean="0">
                <a:solidFill>
                  <a:schemeClr val="tx1"/>
                </a:solidFill>
              </a:rPr>
              <a:t>years</a:t>
            </a:r>
            <a:r>
              <a:rPr lang="fr-CA" sz="2400" dirty="0" smtClean="0">
                <a:solidFill>
                  <a:schemeClr val="tx1"/>
                </a:solidFill>
              </a:rPr>
              <a:t>  </a:t>
            </a:r>
            <a:endParaRPr lang="fr-CA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023273"/>
              </p:ext>
            </p:extLst>
          </p:nvPr>
        </p:nvGraphicFramePr>
        <p:xfrm>
          <a:off x="402771" y="2960916"/>
          <a:ext cx="7707086" cy="389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6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59099"/>
              </p:ext>
            </p:extLst>
          </p:nvPr>
        </p:nvGraphicFramePr>
        <p:xfrm>
          <a:off x="838201" y="2579914"/>
          <a:ext cx="7086600" cy="2870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16285"/>
                <a:gridCol w="1970315"/>
              </a:tblGrid>
              <a:tr h="718457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Since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1996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millions  $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33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of  </a:t>
                      </a: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eligible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woodlot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owners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 (&gt;4 ha) 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10 900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0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Average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annual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beneficiaries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419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16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  </a:t>
                      </a: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Woodlot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management plans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3 307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23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Active plans 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1 062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1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3ED59B08-35BB-441C-A1A1-D0E4F1C8A097}" type="slidenum">
              <a:rPr lang="fr-CA">
                <a:solidFill>
                  <a:prstClr val="black"/>
                </a:solidFill>
              </a:rPr>
              <a:pPr/>
              <a:t>15</a:t>
            </a:fld>
            <a:endParaRPr lang="fr-CA">
              <a:solidFill>
                <a:prstClr val="black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6746"/>
              </p:ext>
            </p:extLst>
          </p:nvPr>
        </p:nvGraphicFramePr>
        <p:xfrm>
          <a:off x="457201" y="2177142"/>
          <a:ext cx="7511141" cy="41516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07273"/>
                <a:gridCol w="1201934"/>
                <a:gridCol w="1201934"/>
              </a:tblGrid>
              <a:tr h="598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Since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1996    </a:t>
                      </a:r>
                    </a:p>
                  </a:txBody>
                  <a:tcPr marL="19050" marR="19050" marT="19050" marB="1905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millions  $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Hectares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en  000$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Plans d’aménagement forestier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3307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1 352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95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Préparation de terrain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4386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3 201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Plantations      22 millions d’arbres mis en terre 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10 000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6 520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95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Entretien de plantations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8 336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5 899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Éducation de peuplement / non commercial 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7 692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6 455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Éclaircies commerciales $$$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13 297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9 025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Voirie forestière   336 kilomètres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0,459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4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752640"/>
            <a:ext cx="7772400" cy="1143000"/>
          </a:xfrm>
        </p:spPr>
        <p:txBody>
          <a:bodyPr/>
          <a:lstStyle/>
          <a:p>
            <a:r>
              <a:rPr lang="fr-CA" sz="3200" dirty="0" err="1" smtClean="0">
                <a:solidFill>
                  <a:schemeClr val="tx1"/>
                </a:solidFill>
              </a:rPr>
              <a:t>Since</a:t>
            </a:r>
            <a:r>
              <a:rPr lang="fr-CA" sz="3200" dirty="0" smtClean="0">
                <a:solidFill>
                  <a:schemeClr val="tx1"/>
                </a:solidFill>
              </a:rPr>
              <a:t> 1996 /      47 000 hectares </a:t>
            </a:r>
            <a:r>
              <a:rPr lang="fr-CA" sz="3200" dirty="0" err="1" smtClean="0">
                <a:solidFill>
                  <a:schemeClr val="tx1"/>
                </a:solidFill>
              </a:rPr>
              <a:t>treated</a:t>
            </a:r>
            <a:endParaRPr lang="fr-CA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291937971"/>
              </p:ext>
            </p:extLst>
          </p:nvPr>
        </p:nvGraphicFramePr>
        <p:xfrm>
          <a:off x="478972" y="2787162"/>
          <a:ext cx="8111113" cy="378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7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709096"/>
            <a:ext cx="7772400" cy="1143000"/>
          </a:xfrm>
        </p:spPr>
        <p:txBody>
          <a:bodyPr/>
          <a:lstStyle/>
          <a:p>
            <a:r>
              <a:rPr lang="fr-CA" sz="2800" dirty="0" err="1" smtClean="0">
                <a:solidFill>
                  <a:schemeClr val="tx1"/>
                </a:solidFill>
              </a:rPr>
              <a:t>Since</a:t>
            </a:r>
            <a:r>
              <a:rPr lang="fr-CA" sz="2800" dirty="0" smtClean="0">
                <a:solidFill>
                  <a:schemeClr val="tx1"/>
                </a:solidFill>
              </a:rPr>
              <a:t> 1996 /     33 millions dollars </a:t>
            </a:r>
            <a:r>
              <a:rPr lang="fr-CA" sz="2800" dirty="0" err="1" smtClean="0">
                <a:solidFill>
                  <a:schemeClr val="tx1"/>
                </a:solidFill>
              </a:rPr>
              <a:t>invested</a:t>
            </a:r>
            <a:r>
              <a:rPr lang="fr-CA" sz="2800" dirty="0" smtClean="0">
                <a:solidFill>
                  <a:schemeClr val="tx1"/>
                </a:solidFill>
              </a:rPr>
              <a:t> </a:t>
            </a:r>
            <a:endParaRPr lang="fr-CA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55260353"/>
              </p:ext>
            </p:extLst>
          </p:nvPr>
        </p:nvGraphicFramePr>
        <p:xfrm>
          <a:off x="500745" y="2329962"/>
          <a:ext cx="7640932" cy="420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7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>
                <a:solidFill>
                  <a:schemeClr val="tx1"/>
                </a:solidFill>
              </a:rPr>
              <a:t>Property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Tax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Evaluation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2000-2010 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181177"/>
              </p:ext>
            </p:extLst>
          </p:nvPr>
        </p:nvGraphicFramePr>
        <p:xfrm>
          <a:off x="740229" y="2590800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D54F3239-2FAA-4278-AA18-A6FBA88C1064}" type="slidenum">
              <a:rPr lang="fr-CA" smtClean="0"/>
              <a:pPr/>
              <a:t>18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>
                <a:solidFill>
                  <a:schemeClr val="tx1"/>
                </a:solidFill>
              </a:rPr>
              <a:t>Private</a:t>
            </a:r>
            <a:r>
              <a:rPr lang="fr-CA" dirty="0" smtClean="0">
                <a:solidFill>
                  <a:schemeClr val="tx1"/>
                </a:solidFill>
              </a:rPr>
              <a:t> /  Public </a:t>
            </a:r>
            <a:r>
              <a:rPr lang="fr-CA" dirty="0" err="1" smtClean="0">
                <a:solidFill>
                  <a:schemeClr val="tx1"/>
                </a:solidFill>
              </a:rPr>
              <a:t>Forests</a:t>
            </a:r>
            <a:r>
              <a:rPr lang="fr-CA" dirty="0" smtClean="0">
                <a:solidFill>
                  <a:schemeClr val="tx1"/>
                </a:solidFill>
              </a:rPr>
              <a:t>  (Québec)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241195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Taxes foncières – Évolution 2000-2010 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8767"/>
              </p:ext>
            </p:extLst>
          </p:nvPr>
        </p:nvGraphicFramePr>
        <p:xfrm>
          <a:off x="740229" y="2590800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1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503486"/>
            <a:ext cx="7772400" cy="756137"/>
          </a:xfrm>
        </p:spPr>
        <p:txBody>
          <a:bodyPr>
            <a:normAutofit/>
          </a:bodyPr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Woodlot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taxation vs revenue  Pontiac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04793"/>
              </p:ext>
            </p:extLst>
          </p:nvPr>
        </p:nvGraphicFramePr>
        <p:xfrm>
          <a:off x="799263" y="2721429"/>
          <a:ext cx="7865766" cy="322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1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4029" y="914418"/>
            <a:ext cx="77724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Woodlot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Owner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Tax</a:t>
            </a:r>
            <a:r>
              <a:rPr lang="fr-CA" dirty="0" smtClean="0">
                <a:solidFill>
                  <a:schemeClr val="tx1"/>
                </a:solidFill>
              </a:rPr>
              <a:t> Base Pontiac </a:t>
            </a:r>
            <a:r>
              <a:rPr lang="fr-CA" dirty="0" smtClean="0">
                <a:solidFill>
                  <a:schemeClr val="tx1"/>
                </a:solidFill>
              </a:rPr>
              <a:t> 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98914"/>
            <a:ext cx="8643257" cy="4122372"/>
          </a:xfrm>
        </p:spPr>
        <p:txBody>
          <a:bodyPr>
            <a:normAutofit fontScale="92500" lnSpcReduction="10000"/>
          </a:bodyPr>
          <a:lstStyle/>
          <a:p>
            <a:pPr marL="452628">
              <a:spcBef>
                <a:spcPct val="50000"/>
              </a:spcBef>
              <a:buClr>
                <a:schemeClr val="bg2">
                  <a:lumMod val="50000"/>
                </a:schemeClr>
              </a:buClr>
            </a:pPr>
            <a:r>
              <a:rPr lang="fr-CA" b="1" dirty="0" err="1" smtClean="0">
                <a:cs typeface="Arial" charset="0"/>
              </a:rPr>
              <a:t>Ownership</a:t>
            </a:r>
            <a:r>
              <a:rPr lang="fr-CA" b="1" dirty="0" smtClean="0">
                <a:cs typeface="Arial" charset="0"/>
              </a:rPr>
              <a:t> &gt; </a:t>
            </a:r>
            <a:r>
              <a:rPr lang="fr-CA" b="1" dirty="0" smtClean="0">
                <a:cs typeface="Arial" charset="0"/>
              </a:rPr>
              <a:t>4 hectares of </a:t>
            </a:r>
            <a:r>
              <a:rPr lang="fr-CA" b="1" dirty="0" err="1" smtClean="0">
                <a:cs typeface="Arial" charset="0"/>
              </a:rPr>
              <a:t>forested</a:t>
            </a:r>
            <a:r>
              <a:rPr lang="fr-CA" b="1" dirty="0" smtClean="0">
                <a:cs typeface="Arial" charset="0"/>
              </a:rPr>
              <a:t> land </a:t>
            </a:r>
            <a:r>
              <a:rPr lang="fr-CA" b="1" dirty="0" smtClean="0">
                <a:cs typeface="Arial" charset="0"/>
              </a:rPr>
              <a:t>= 194 225 hectares</a:t>
            </a:r>
          </a:p>
          <a:p>
            <a:pPr marL="452628">
              <a:spcBef>
                <a:spcPct val="50000"/>
              </a:spcBef>
              <a:buClr>
                <a:schemeClr val="bg2">
                  <a:lumMod val="50000"/>
                </a:schemeClr>
              </a:buClr>
            </a:pPr>
            <a:r>
              <a:rPr lang="fr-CA" sz="2500" b="1" dirty="0" err="1" smtClean="0">
                <a:cs typeface="Arial" charset="0"/>
              </a:rPr>
              <a:t>Average</a:t>
            </a:r>
            <a:r>
              <a:rPr lang="fr-CA" sz="2500" b="1" dirty="0" smtClean="0">
                <a:cs typeface="Arial" charset="0"/>
              </a:rPr>
              <a:t> area per </a:t>
            </a:r>
            <a:r>
              <a:rPr lang="fr-CA" sz="2500" b="1" dirty="0" err="1" smtClean="0">
                <a:cs typeface="Arial" charset="0"/>
              </a:rPr>
              <a:t>evaluation</a:t>
            </a:r>
            <a:r>
              <a:rPr lang="fr-CA" sz="2500" b="1" dirty="0" smtClean="0">
                <a:cs typeface="Arial" charset="0"/>
              </a:rPr>
              <a:t> unit =   54,10 hectares </a:t>
            </a:r>
            <a:endParaRPr lang="fr-CA" sz="2500" b="1" dirty="0">
              <a:cs typeface="Arial" charset="0"/>
            </a:endParaRPr>
          </a:p>
          <a:p>
            <a:pPr marL="452628">
              <a:spcBef>
                <a:spcPct val="50000"/>
              </a:spcBef>
              <a:buClr>
                <a:schemeClr val="bg2">
                  <a:lumMod val="50000"/>
                </a:schemeClr>
              </a:buClr>
            </a:pPr>
            <a:r>
              <a:rPr lang="fr-CA" sz="2500" b="1" dirty="0" err="1" smtClean="0">
                <a:cs typeface="Arial" charset="0"/>
              </a:rPr>
              <a:t>Evaluation</a:t>
            </a:r>
            <a:r>
              <a:rPr lang="fr-CA" sz="2500" b="1" dirty="0" smtClean="0">
                <a:cs typeface="Arial" charset="0"/>
              </a:rPr>
              <a:t> per </a:t>
            </a:r>
            <a:r>
              <a:rPr lang="fr-CA" sz="2500" b="1" dirty="0" err="1" smtClean="0">
                <a:cs typeface="Arial" charset="0"/>
              </a:rPr>
              <a:t>forested</a:t>
            </a:r>
            <a:r>
              <a:rPr lang="fr-CA" sz="2500" b="1" dirty="0" smtClean="0">
                <a:cs typeface="Arial" charset="0"/>
              </a:rPr>
              <a:t> hectare  =  776,57</a:t>
            </a:r>
          </a:p>
          <a:p>
            <a:pPr marL="452628" lvl="0">
              <a:spcBef>
                <a:spcPct val="50000"/>
              </a:spcBef>
              <a:buClr>
                <a:srgbClr val="E9E5DC">
                  <a:lumMod val="50000"/>
                </a:srgbClr>
              </a:buClr>
            </a:pPr>
            <a:r>
              <a:rPr lang="fr-CA" sz="2500" b="1" dirty="0" err="1">
                <a:solidFill>
                  <a:prstClr val="black"/>
                </a:solidFill>
                <a:cs typeface="Arial" charset="0"/>
              </a:rPr>
              <a:t>Evaluation</a:t>
            </a:r>
            <a:r>
              <a:rPr lang="fr-CA" sz="2500" b="1" dirty="0">
                <a:solidFill>
                  <a:prstClr val="black"/>
                </a:solidFill>
                <a:cs typeface="Arial" charset="0"/>
              </a:rPr>
              <a:t> per </a:t>
            </a:r>
            <a:r>
              <a:rPr lang="fr-CA" sz="2500" b="1" dirty="0" err="1">
                <a:solidFill>
                  <a:prstClr val="black"/>
                </a:solidFill>
                <a:cs typeface="Arial" charset="0"/>
              </a:rPr>
              <a:t>forested</a:t>
            </a:r>
            <a:r>
              <a:rPr lang="fr-CA" sz="2500" b="1" dirty="0">
                <a:solidFill>
                  <a:prstClr val="black"/>
                </a:solidFill>
                <a:cs typeface="Arial" charset="0"/>
              </a:rPr>
              <a:t> acre =  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310 $</a:t>
            </a:r>
          </a:p>
          <a:p>
            <a:pPr marL="452628" lvl="0">
              <a:spcBef>
                <a:spcPct val="50000"/>
              </a:spcBef>
              <a:buClr>
                <a:srgbClr val="E9E5DC">
                  <a:lumMod val="50000"/>
                </a:srgbClr>
              </a:buClr>
            </a:pPr>
            <a:r>
              <a:rPr lang="fr-CA" sz="2500" b="1" dirty="0" err="1" smtClean="0">
                <a:solidFill>
                  <a:prstClr val="black"/>
                </a:solidFill>
                <a:cs typeface="Arial" charset="0"/>
              </a:rPr>
              <a:t>Average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CA" sz="2500" b="1" dirty="0" err="1" smtClean="0">
                <a:solidFill>
                  <a:prstClr val="black"/>
                </a:solidFill>
                <a:cs typeface="Arial" charset="0"/>
              </a:rPr>
              <a:t>Evaluation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 per </a:t>
            </a:r>
            <a:r>
              <a:rPr lang="fr-CA" sz="2500" b="1" dirty="0" err="1" smtClean="0">
                <a:solidFill>
                  <a:prstClr val="black"/>
                </a:solidFill>
                <a:cs typeface="Arial" charset="0"/>
              </a:rPr>
              <a:t>tax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 Unit = 42,000 $</a:t>
            </a:r>
          </a:p>
          <a:p>
            <a:pPr marL="452628" lvl="0">
              <a:spcBef>
                <a:spcPct val="50000"/>
              </a:spcBef>
              <a:buClr>
                <a:srgbClr val="E9E5DC">
                  <a:lumMod val="50000"/>
                </a:srgbClr>
              </a:buClr>
            </a:pP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Land </a:t>
            </a:r>
            <a:r>
              <a:rPr lang="fr-CA" sz="2500" b="1" dirty="0" err="1">
                <a:solidFill>
                  <a:prstClr val="black"/>
                </a:solidFill>
                <a:cs typeface="Arial" charset="0"/>
              </a:rPr>
              <a:t>t</a:t>
            </a:r>
            <a:r>
              <a:rPr lang="fr-CA" sz="2500" b="1" dirty="0" err="1" smtClean="0">
                <a:solidFill>
                  <a:prstClr val="black"/>
                </a:solidFill>
                <a:cs typeface="Arial" charset="0"/>
              </a:rPr>
              <a:t>ax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CA" sz="2500" b="1" dirty="0" err="1" smtClean="0">
                <a:solidFill>
                  <a:prstClr val="black"/>
                </a:solidFill>
                <a:cs typeface="Arial" charset="0"/>
              </a:rPr>
              <a:t>burden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 per </a:t>
            </a:r>
            <a:r>
              <a:rPr lang="fr-CA" sz="2500" b="1" dirty="0" err="1">
                <a:solidFill>
                  <a:prstClr val="black"/>
                </a:solidFill>
                <a:cs typeface="Arial" charset="0"/>
              </a:rPr>
              <a:t>forested</a:t>
            </a:r>
            <a:r>
              <a:rPr lang="fr-CA" sz="25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hectare  </a:t>
            </a:r>
            <a:r>
              <a:rPr lang="fr-CA" sz="2500" b="1" dirty="0">
                <a:solidFill>
                  <a:prstClr val="black"/>
                </a:solidFill>
                <a:cs typeface="Arial" charset="0"/>
              </a:rPr>
              <a:t>=  </a:t>
            </a:r>
            <a:r>
              <a:rPr lang="fr-CA" sz="2500" b="1" dirty="0" smtClean="0">
                <a:solidFill>
                  <a:prstClr val="black"/>
                </a:solidFill>
                <a:cs typeface="Arial" charset="0"/>
              </a:rPr>
              <a:t>7,77 $ </a:t>
            </a:r>
          </a:p>
          <a:p>
            <a:pPr marL="452628" lvl="0">
              <a:spcBef>
                <a:spcPct val="50000"/>
              </a:spcBef>
              <a:buClr>
                <a:srgbClr val="E9E5DC">
                  <a:lumMod val="50000"/>
                </a:srgbClr>
              </a:buClr>
            </a:pPr>
            <a:r>
              <a:rPr lang="fr-CA" b="1" dirty="0" err="1" smtClean="0">
                <a:solidFill>
                  <a:prstClr val="black"/>
                </a:solidFill>
                <a:cs typeface="Arial" charset="0"/>
              </a:rPr>
              <a:t>School</a:t>
            </a:r>
            <a:r>
              <a:rPr lang="fr-CA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CA" b="1" dirty="0" err="1" smtClean="0">
                <a:solidFill>
                  <a:prstClr val="black"/>
                </a:solidFill>
                <a:cs typeface="Arial" charset="0"/>
              </a:rPr>
              <a:t>tax</a:t>
            </a:r>
            <a:r>
              <a:rPr lang="fr-CA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CA" b="1" dirty="0" err="1" smtClean="0">
                <a:solidFill>
                  <a:prstClr val="black"/>
                </a:solidFill>
                <a:cs typeface="Arial" charset="0"/>
              </a:rPr>
              <a:t>burden</a:t>
            </a:r>
            <a:r>
              <a:rPr lang="fr-CA" b="1" dirty="0" smtClean="0">
                <a:solidFill>
                  <a:prstClr val="black"/>
                </a:solidFill>
                <a:cs typeface="Arial" charset="0"/>
              </a:rPr>
              <a:t> per </a:t>
            </a:r>
            <a:r>
              <a:rPr lang="fr-CA" b="1" dirty="0" err="1">
                <a:solidFill>
                  <a:prstClr val="black"/>
                </a:solidFill>
                <a:cs typeface="Arial" charset="0"/>
              </a:rPr>
              <a:t>forested</a:t>
            </a:r>
            <a:r>
              <a:rPr lang="fr-CA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CA" b="1" dirty="0" smtClean="0">
                <a:solidFill>
                  <a:prstClr val="black"/>
                </a:solidFill>
                <a:cs typeface="Arial" charset="0"/>
              </a:rPr>
              <a:t>hectare </a:t>
            </a:r>
            <a:r>
              <a:rPr lang="fr-CA" b="1" dirty="0">
                <a:solidFill>
                  <a:prstClr val="black"/>
                </a:solidFill>
                <a:cs typeface="Arial" charset="0"/>
              </a:rPr>
              <a:t>=  </a:t>
            </a:r>
            <a:r>
              <a:rPr lang="fr-CA" b="1" dirty="0" smtClean="0">
                <a:solidFill>
                  <a:prstClr val="black"/>
                </a:solidFill>
                <a:cs typeface="Arial" charset="0"/>
              </a:rPr>
              <a:t>1,79 $</a:t>
            </a:r>
            <a:endParaRPr lang="fr-CA" b="1" dirty="0">
              <a:solidFill>
                <a:prstClr val="black"/>
              </a:solidFill>
              <a:cs typeface="Arial" charset="0"/>
            </a:endParaRPr>
          </a:p>
          <a:p>
            <a:pPr marL="452628" lvl="0">
              <a:spcBef>
                <a:spcPct val="50000"/>
              </a:spcBef>
              <a:buClr>
                <a:srgbClr val="E9E5DC">
                  <a:lumMod val="50000"/>
                </a:srgbClr>
              </a:buClr>
            </a:pPr>
            <a:r>
              <a:rPr lang="fr-CA" b="1" dirty="0" smtClean="0">
                <a:solidFill>
                  <a:prstClr val="black"/>
                </a:solidFill>
                <a:cs typeface="Arial" charset="0"/>
              </a:rPr>
              <a:t>Total </a:t>
            </a:r>
            <a:r>
              <a:rPr lang="fr-CA" b="1" dirty="0" err="1">
                <a:solidFill>
                  <a:prstClr val="black"/>
                </a:solidFill>
                <a:cs typeface="Arial" charset="0"/>
              </a:rPr>
              <a:t>tax</a:t>
            </a:r>
            <a:r>
              <a:rPr lang="fr-CA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CA" b="1" dirty="0" err="1">
                <a:solidFill>
                  <a:prstClr val="black"/>
                </a:solidFill>
                <a:cs typeface="Arial" charset="0"/>
              </a:rPr>
              <a:t>burden</a:t>
            </a:r>
            <a:r>
              <a:rPr lang="fr-CA" b="1" dirty="0">
                <a:solidFill>
                  <a:prstClr val="black"/>
                </a:solidFill>
                <a:cs typeface="Arial" charset="0"/>
              </a:rPr>
              <a:t> per </a:t>
            </a:r>
            <a:r>
              <a:rPr lang="fr-CA" b="1" dirty="0" err="1">
                <a:solidFill>
                  <a:prstClr val="black"/>
                </a:solidFill>
                <a:cs typeface="Arial" charset="0"/>
              </a:rPr>
              <a:t>forested</a:t>
            </a:r>
            <a:r>
              <a:rPr lang="fr-CA" b="1" dirty="0">
                <a:solidFill>
                  <a:prstClr val="black"/>
                </a:solidFill>
                <a:cs typeface="Arial" charset="0"/>
              </a:rPr>
              <a:t> hectare =  </a:t>
            </a:r>
            <a:r>
              <a:rPr lang="fr-CA" b="1" dirty="0" smtClean="0">
                <a:solidFill>
                  <a:prstClr val="black"/>
                </a:solidFill>
                <a:cs typeface="Arial" charset="0"/>
              </a:rPr>
              <a:t>9,56 </a:t>
            </a:r>
            <a:r>
              <a:rPr lang="fr-CA" b="1" dirty="0">
                <a:solidFill>
                  <a:prstClr val="black"/>
                </a:solidFill>
                <a:cs typeface="Arial" charset="0"/>
              </a:rPr>
              <a:t>$</a:t>
            </a:r>
          </a:p>
          <a:p>
            <a:pPr marL="452628" lvl="0">
              <a:spcBef>
                <a:spcPct val="50000"/>
              </a:spcBef>
              <a:buClr>
                <a:srgbClr val="E9E5DC">
                  <a:lumMod val="50000"/>
                </a:srgbClr>
              </a:buClr>
            </a:pPr>
            <a:endParaRPr lang="fr-CA" sz="2900" b="1" dirty="0">
              <a:solidFill>
                <a:prstClr val="black"/>
              </a:solidFill>
              <a:cs typeface="Arial" charset="0"/>
            </a:endParaRPr>
          </a:p>
          <a:p>
            <a:pPr marL="452628" lvl="0">
              <a:spcBef>
                <a:spcPct val="50000"/>
              </a:spcBef>
              <a:buClr>
                <a:srgbClr val="E9E5DC">
                  <a:lumMod val="50000"/>
                </a:srgbClr>
              </a:buClr>
            </a:pPr>
            <a:endParaRPr lang="fr-CA" sz="2500" b="1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503486"/>
            <a:ext cx="7772400" cy="756137"/>
          </a:xfrm>
        </p:spPr>
        <p:txBody>
          <a:bodyPr>
            <a:normAutofit/>
          </a:bodyPr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Woodlot</a:t>
            </a:r>
            <a:r>
              <a:rPr lang="fr-CA" dirty="0" smtClean="0">
                <a:solidFill>
                  <a:schemeClr val="tx1"/>
                </a:solidFill>
              </a:rPr>
              <a:t> taxation </a:t>
            </a:r>
            <a:r>
              <a:rPr lang="fr-CA" dirty="0" smtClean="0">
                <a:solidFill>
                  <a:schemeClr val="tx1"/>
                </a:solidFill>
              </a:rPr>
              <a:t>Outaouais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558734"/>
              </p:ext>
            </p:extLst>
          </p:nvPr>
        </p:nvGraphicFramePr>
        <p:xfrm>
          <a:off x="799263" y="2215663"/>
          <a:ext cx="7386376" cy="372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0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70354"/>
              </p:ext>
            </p:extLst>
          </p:nvPr>
        </p:nvGraphicFramePr>
        <p:xfrm>
          <a:off x="457199" y="1719943"/>
          <a:ext cx="8458201" cy="488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4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9914"/>
            <a:ext cx="7772400" cy="1404256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>
                <a:solidFill>
                  <a:schemeClr val="tx1"/>
                </a:solidFill>
              </a:rPr>
              <a:t>S</a:t>
            </a:r>
            <a:r>
              <a:rPr lang="fr-CA" dirty="0" smtClean="0">
                <a:solidFill>
                  <a:schemeClr val="tx1"/>
                </a:solidFill>
              </a:rPr>
              <a:t>ocio – </a:t>
            </a:r>
            <a:r>
              <a:rPr lang="fr-CA" dirty="0" err="1" smtClean="0">
                <a:solidFill>
                  <a:schemeClr val="tx1"/>
                </a:solidFill>
              </a:rPr>
              <a:t>demographic</a:t>
            </a:r>
            <a:r>
              <a:rPr lang="fr-CA" dirty="0" smtClean="0">
                <a:solidFill>
                  <a:schemeClr val="tx1"/>
                </a:solidFill>
              </a:rPr>
              <a:t> Profile 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5650"/>
            <a:ext cx="7772400" cy="80554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</a:t>
            </a:r>
            <a:r>
              <a:rPr lang="fr-CA" dirty="0" smtClean="0">
                <a:solidFill>
                  <a:schemeClr val="tx1"/>
                </a:solidFill>
              </a:rPr>
              <a:t>ocio – </a:t>
            </a:r>
            <a:r>
              <a:rPr lang="fr-CA" dirty="0" err="1" smtClean="0">
                <a:solidFill>
                  <a:schemeClr val="tx1"/>
                </a:solidFill>
              </a:rPr>
              <a:t>démographic</a:t>
            </a:r>
            <a:r>
              <a:rPr lang="fr-CA" dirty="0" smtClean="0">
                <a:solidFill>
                  <a:schemeClr val="tx1"/>
                </a:solidFill>
              </a:rPr>
              <a:t> Profile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544468416"/>
              </p:ext>
            </p:extLst>
          </p:nvPr>
        </p:nvGraphicFramePr>
        <p:xfrm>
          <a:off x="1524000" y="2808514"/>
          <a:ext cx="6411686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5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4770"/>
            <a:ext cx="7772400" cy="805543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</a:t>
            </a:r>
            <a:r>
              <a:rPr lang="fr-CA" dirty="0" smtClean="0">
                <a:solidFill>
                  <a:schemeClr val="tx1"/>
                </a:solidFill>
              </a:rPr>
              <a:t>ocio – </a:t>
            </a:r>
            <a:r>
              <a:rPr lang="fr-CA" dirty="0" err="1" smtClean="0">
                <a:solidFill>
                  <a:schemeClr val="tx1"/>
                </a:solidFill>
              </a:rPr>
              <a:t>démographic</a:t>
            </a:r>
            <a:r>
              <a:rPr lang="fr-CA" dirty="0" smtClean="0">
                <a:solidFill>
                  <a:schemeClr val="tx1"/>
                </a:solidFill>
              </a:rPr>
              <a:t> profile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02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3ED59B08-35BB-441C-A1A1-D0E4F1C8A097}" type="slidenum">
              <a:rPr lang="fr-CA"/>
              <a:pPr/>
              <a:t>26</a:t>
            </a:fld>
            <a:endParaRPr lang="fr-CA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71397"/>
              </p:ext>
            </p:extLst>
          </p:nvPr>
        </p:nvGraphicFramePr>
        <p:xfrm>
          <a:off x="1328531" y="2051722"/>
          <a:ext cx="7023651" cy="45885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75799"/>
                <a:gridCol w="1123926"/>
                <a:gridCol w="1123926"/>
              </a:tblGrid>
              <a:tr h="73263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C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295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N=1062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165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Propriétaires de boisés  statués en Outaouais  en 2011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10410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Homme  propriétaire unique 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472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00B0F0"/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Femme propriétaire unique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98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Couples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246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92D050"/>
                    </a:solidFill>
                  </a:tcPr>
                </a:tc>
              </a:tr>
              <a:tr h="44208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Copropriété,  2 personnes  et plus  , autres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115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Organismes, municipalités , clubs ou fermes 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Compagnies à numéro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62580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1062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34920"/>
            <a:ext cx="7772400" cy="1143000"/>
          </a:xfrm>
        </p:spPr>
        <p:txBody>
          <a:bodyPr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35441"/>
              </p:ext>
            </p:extLst>
          </p:nvPr>
        </p:nvGraphicFramePr>
        <p:xfrm>
          <a:off x="1404731" y="2688771"/>
          <a:ext cx="7023651" cy="3124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75799"/>
                <a:gridCol w="1123926"/>
                <a:gridCol w="1123926"/>
              </a:tblGrid>
              <a:tr h="7578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636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AFPO   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N=1062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4328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Propriétaires de boisés  en Outaouais (données AFPO 2011)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36718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Homme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718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67%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00B0F0"/>
                    </a:solidFill>
                  </a:tcPr>
                </a:tc>
              </a:tr>
              <a:tr h="439999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Femme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344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73183"/>
              </p:ext>
            </p:extLst>
          </p:nvPr>
        </p:nvGraphicFramePr>
        <p:xfrm>
          <a:off x="1086680" y="2677885"/>
          <a:ext cx="7164692" cy="4149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6782"/>
                <a:gridCol w="5600332"/>
                <a:gridCol w="707578"/>
              </a:tblGrid>
              <a:tr h="99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N=194 FPFQ 2012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fr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Âge des propriétaires (Outaouais) 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396862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Moins de 25 ans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6862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25 à 34 ans  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35 à 44 ans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45 à 54 ans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55 à 64 ans 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Plus de 64 ans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38%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Average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Age …….62 ans…..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highest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in the province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9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>
                <a:solidFill>
                  <a:schemeClr val="tx1"/>
                </a:solidFill>
              </a:rPr>
              <a:t>Private</a:t>
            </a:r>
            <a:r>
              <a:rPr lang="fr-CA" dirty="0" smtClean="0">
                <a:solidFill>
                  <a:schemeClr val="tx1"/>
                </a:solidFill>
              </a:rPr>
              <a:t> /  Public (Outaouais)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90929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41517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sz="3600" dirty="0" smtClean="0">
                <a:solidFill>
                  <a:schemeClr val="tx1"/>
                </a:solidFill>
              </a:rPr>
              <a:t>Age </a:t>
            </a:r>
            <a:r>
              <a:rPr lang="fr-CA" dirty="0">
                <a:solidFill>
                  <a:schemeClr val="tx1"/>
                </a:solidFill>
              </a:rPr>
              <a:t>/</a:t>
            </a:r>
            <a:r>
              <a:rPr lang="fr-CA" sz="3600" dirty="0" smtClean="0">
                <a:solidFill>
                  <a:schemeClr val="tx1"/>
                </a:solidFill>
              </a:rPr>
              <a:t> Outaouais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939878"/>
              </p:ext>
            </p:extLst>
          </p:nvPr>
        </p:nvGraphicFramePr>
        <p:xfrm>
          <a:off x="685800" y="2699657"/>
          <a:ext cx="7772400" cy="390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9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1722476"/>
            <a:ext cx="8229600" cy="1143000"/>
          </a:xfrm>
        </p:spPr>
        <p:txBody>
          <a:bodyPr lIns="18000" rIns="18000">
            <a:normAutofit/>
          </a:bodyPr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Schooling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completed</a:t>
            </a:r>
            <a:r>
              <a:rPr lang="fr-CA" dirty="0" smtClean="0">
                <a:solidFill>
                  <a:schemeClr val="tx1"/>
                </a:solidFill>
              </a:rPr>
              <a:t> (Outaouais)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6626" y="2915478"/>
            <a:ext cx="18473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448887235"/>
              </p:ext>
            </p:extLst>
          </p:nvPr>
        </p:nvGraphicFramePr>
        <p:xfrm>
          <a:off x="468086" y="1960685"/>
          <a:ext cx="8447314" cy="44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1722476"/>
            <a:ext cx="8229600" cy="1143000"/>
          </a:xfrm>
        </p:spPr>
        <p:txBody>
          <a:bodyPr lIns="18000" rIns="18000">
            <a:normAutofit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Duration </a:t>
            </a:r>
            <a:r>
              <a:rPr lang="fr-CA" dirty="0" err="1" smtClean="0">
                <a:solidFill>
                  <a:schemeClr val="tx1"/>
                </a:solidFill>
              </a:rPr>
              <a:t>Ownership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6626" y="2915478"/>
            <a:ext cx="18473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771382273"/>
              </p:ext>
            </p:extLst>
          </p:nvPr>
        </p:nvGraphicFramePr>
        <p:xfrm>
          <a:off x="468086" y="1978270"/>
          <a:ext cx="7913914" cy="446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819400"/>
            <a:ext cx="8001000" cy="230777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sz="1800" b="1" dirty="0" smtClean="0">
              <a:latin typeface="Arial Black" pitchFamily="34" charset="0"/>
            </a:endParaRPr>
          </a:p>
          <a:p>
            <a:r>
              <a:rPr lang="fr-CA" sz="1800" b="1" dirty="0" smtClean="0">
                <a:latin typeface="Arial Black" pitchFamily="34" charset="0"/>
              </a:rPr>
              <a:t>73% </a:t>
            </a:r>
            <a:r>
              <a:rPr lang="fr-CA" sz="1800" b="1" dirty="0" err="1" smtClean="0">
                <a:latin typeface="Arial Black" pitchFamily="34" charset="0"/>
              </a:rPr>
              <a:t>own</a:t>
            </a:r>
            <a:r>
              <a:rPr lang="fr-CA" sz="1800" b="1" dirty="0" smtClean="0">
                <a:latin typeface="Arial Black" pitchFamily="34" charset="0"/>
              </a:rPr>
              <a:t> the land for longer </a:t>
            </a:r>
            <a:r>
              <a:rPr lang="fr-CA" sz="1800" b="1" dirty="0" err="1" smtClean="0">
                <a:latin typeface="Arial Black" pitchFamily="34" charset="0"/>
              </a:rPr>
              <a:t>than</a:t>
            </a:r>
            <a:r>
              <a:rPr lang="fr-CA" sz="1800" b="1" dirty="0" smtClean="0">
                <a:latin typeface="Arial Black" pitchFamily="34" charset="0"/>
              </a:rPr>
              <a:t> 10 </a:t>
            </a:r>
            <a:r>
              <a:rPr lang="fr-CA" sz="1800" b="1" dirty="0" err="1" smtClean="0">
                <a:latin typeface="Arial Black" pitchFamily="34" charset="0"/>
              </a:rPr>
              <a:t>years</a:t>
            </a:r>
            <a:r>
              <a:rPr lang="fr-CA" sz="1800" b="1" dirty="0" smtClean="0">
                <a:latin typeface="Arial Black" pitchFamily="34" charset="0"/>
              </a:rPr>
              <a:t>, 51% </a:t>
            </a:r>
            <a:r>
              <a:rPr lang="fr-CA" sz="1800" b="1" dirty="0" err="1" smtClean="0">
                <a:latin typeface="Arial Black" pitchFamily="34" charset="0"/>
              </a:rPr>
              <a:t>own</a:t>
            </a:r>
            <a:r>
              <a:rPr lang="fr-CA" sz="1800" b="1" dirty="0" smtClean="0">
                <a:latin typeface="Arial Black" pitchFamily="34" charset="0"/>
              </a:rPr>
              <a:t> the land for longer </a:t>
            </a:r>
            <a:r>
              <a:rPr lang="fr-CA" sz="1800" b="1" dirty="0" err="1" smtClean="0">
                <a:latin typeface="Arial Black" pitchFamily="34" charset="0"/>
              </a:rPr>
              <a:t>than</a:t>
            </a:r>
            <a:r>
              <a:rPr lang="fr-CA" sz="1800" b="1" dirty="0" smtClean="0">
                <a:latin typeface="Arial Black" pitchFamily="34" charset="0"/>
              </a:rPr>
              <a:t> 20 </a:t>
            </a:r>
            <a:r>
              <a:rPr lang="fr-CA" sz="1800" b="1" dirty="0" err="1" smtClean="0">
                <a:latin typeface="Arial Black" pitchFamily="34" charset="0"/>
              </a:rPr>
              <a:t>years</a:t>
            </a:r>
            <a:r>
              <a:rPr lang="fr-CA" sz="1800" b="1" dirty="0" smtClean="0">
                <a:latin typeface="Arial Black" pitchFamily="34" charset="0"/>
              </a:rPr>
              <a:t>. For the </a:t>
            </a:r>
            <a:r>
              <a:rPr lang="fr-CA" sz="1800" b="1" dirty="0" err="1" smtClean="0">
                <a:latin typeface="Arial Black" pitchFamily="34" charset="0"/>
              </a:rPr>
              <a:t>ones</a:t>
            </a:r>
            <a:r>
              <a:rPr lang="fr-CA" sz="1800" b="1" dirty="0" smtClean="0">
                <a:latin typeface="Arial Black" pitchFamily="34" charset="0"/>
              </a:rPr>
              <a:t> </a:t>
            </a:r>
            <a:r>
              <a:rPr lang="fr-CA" sz="1800" b="1" dirty="0" err="1" smtClean="0">
                <a:latin typeface="Arial Black" pitchFamily="34" charset="0"/>
              </a:rPr>
              <a:t>who</a:t>
            </a:r>
            <a:r>
              <a:rPr lang="fr-CA" sz="1800" b="1" dirty="0" smtClean="0">
                <a:latin typeface="Arial Black" pitchFamily="34" charset="0"/>
              </a:rPr>
              <a:t> </a:t>
            </a:r>
            <a:r>
              <a:rPr lang="fr-CA" sz="1800" b="1" dirty="0" err="1" smtClean="0">
                <a:latin typeface="Arial Black" pitchFamily="34" charset="0"/>
              </a:rPr>
              <a:t>harvested</a:t>
            </a:r>
            <a:r>
              <a:rPr lang="fr-CA" sz="1800" b="1" dirty="0" smtClean="0">
                <a:latin typeface="Arial Black" pitchFamily="34" charset="0"/>
              </a:rPr>
              <a:t> </a:t>
            </a:r>
            <a:r>
              <a:rPr lang="fr-CA" sz="1800" b="1" dirty="0" err="1" smtClean="0">
                <a:latin typeface="Arial Black" pitchFamily="34" charset="0"/>
              </a:rPr>
              <a:t>wood</a:t>
            </a:r>
            <a:r>
              <a:rPr lang="fr-CA" sz="1800" b="1" dirty="0" smtClean="0">
                <a:latin typeface="Arial Black" pitchFamily="34" charset="0"/>
              </a:rPr>
              <a:t> in the last 5 </a:t>
            </a:r>
            <a:r>
              <a:rPr lang="fr-CA" sz="1800" b="1" dirty="0" err="1" smtClean="0">
                <a:latin typeface="Arial Black" pitchFamily="34" charset="0"/>
              </a:rPr>
              <a:t>years</a:t>
            </a:r>
            <a:r>
              <a:rPr lang="fr-CA" sz="1800" b="1" dirty="0" smtClean="0">
                <a:latin typeface="Arial Black" pitchFamily="34" charset="0"/>
              </a:rPr>
              <a:t>, </a:t>
            </a:r>
            <a:r>
              <a:rPr lang="fr-CA" sz="1800" b="1" dirty="0" err="1" smtClean="0">
                <a:latin typeface="Arial Black" pitchFamily="34" charset="0"/>
              </a:rPr>
              <a:t>we</a:t>
            </a:r>
            <a:r>
              <a:rPr lang="fr-CA" sz="1800" b="1" dirty="0" smtClean="0">
                <a:latin typeface="Arial Black" pitchFamily="34" charset="0"/>
              </a:rPr>
              <a:t> </a:t>
            </a:r>
            <a:r>
              <a:rPr lang="fr-CA" sz="1800" b="1" dirty="0" err="1" smtClean="0">
                <a:latin typeface="Arial Black" pitchFamily="34" charset="0"/>
              </a:rPr>
              <a:t>account</a:t>
            </a:r>
            <a:r>
              <a:rPr lang="fr-CA" sz="1800" b="1" dirty="0" smtClean="0">
                <a:latin typeface="Arial Black" pitchFamily="34" charset="0"/>
              </a:rPr>
              <a:t> for a </a:t>
            </a:r>
            <a:r>
              <a:rPr lang="fr-CA" sz="1800" b="1" dirty="0" err="1" smtClean="0">
                <a:latin typeface="Arial Black" pitchFamily="34" charset="0"/>
              </a:rPr>
              <a:t>majority</a:t>
            </a:r>
            <a:r>
              <a:rPr lang="fr-CA" sz="1800" b="1" dirty="0" smtClean="0">
                <a:latin typeface="Arial Black" pitchFamily="34" charset="0"/>
              </a:rPr>
              <a:t> of long </a:t>
            </a:r>
            <a:r>
              <a:rPr lang="fr-CA" sz="1800" b="1" dirty="0" err="1" smtClean="0">
                <a:latin typeface="Arial Black" pitchFamily="34" charset="0"/>
              </a:rPr>
              <a:t>term</a:t>
            </a:r>
            <a:r>
              <a:rPr lang="fr-CA" sz="1800" b="1" dirty="0" smtClean="0">
                <a:latin typeface="Arial Black" pitchFamily="34" charset="0"/>
              </a:rPr>
              <a:t>  </a:t>
            </a:r>
            <a:r>
              <a:rPr lang="fr-CA" sz="1800" b="1" dirty="0" err="1" smtClean="0">
                <a:latin typeface="Arial Black" pitchFamily="34" charset="0"/>
              </a:rPr>
              <a:t>landowners</a:t>
            </a:r>
            <a:r>
              <a:rPr lang="fr-CA" sz="1800" b="1" dirty="0" smtClean="0">
                <a:latin typeface="Arial Black" pitchFamily="34" charset="0"/>
              </a:rPr>
              <a:t> (</a:t>
            </a:r>
            <a:r>
              <a:rPr lang="fr-CA" sz="1800" b="1" dirty="0" err="1" smtClean="0">
                <a:latin typeface="Arial Black" pitchFamily="34" charset="0"/>
              </a:rPr>
              <a:t>ownership</a:t>
            </a:r>
            <a:r>
              <a:rPr lang="fr-CA" sz="1800" b="1" dirty="0" smtClean="0">
                <a:latin typeface="Arial Black" pitchFamily="34" charset="0"/>
              </a:rPr>
              <a:t> &gt; 20 </a:t>
            </a:r>
            <a:r>
              <a:rPr lang="fr-CA" sz="1800" b="1" dirty="0" err="1" smtClean="0">
                <a:latin typeface="Arial Black" pitchFamily="34" charset="0"/>
              </a:rPr>
              <a:t>years</a:t>
            </a:r>
            <a:r>
              <a:rPr lang="fr-CA" sz="1800" b="1" dirty="0" smtClean="0">
                <a:latin typeface="Arial Black" pitchFamily="34" charset="0"/>
              </a:rPr>
              <a:t>). </a:t>
            </a:r>
          </a:p>
          <a:p>
            <a:endParaRPr lang="fr-CA" sz="1800" b="1" dirty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0F979345-FC7E-4912-AB22-586436D08B28}" type="slidenum">
              <a:rPr lang="fr-CA"/>
              <a:pPr/>
              <a:t>32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755134"/>
            <a:ext cx="8229600" cy="956285"/>
          </a:xfrm>
        </p:spPr>
        <p:txBody>
          <a:bodyPr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Work</a:t>
            </a:r>
            <a:r>
              <a:rPr lang="fr-CA" dirty="0" smtClean="0">
                <a:solidFill>
                  <a:schemeClr val="tx1"/>
                </a:solidFill>
              </a:rPr>
              <a:t> Occupation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466116"/>
              </p:ext>
            </p:extLst>
          </p:nvPr>
        </p:nvGraphicFramePr>
        <p:xfrm>
          <a:off x="501162" y="1846385"/>
          <a:ext cx="8229600" cy="41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D54F3239-2FAA-4278-AA18-A6FBA88C1064}" type="slidenum">
              <a:rPr lang="fr-CA" smtClean="0"/>
              <a:pPr/>
              <a:t>33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926816"/>
            <a:ext cx="7772400" cy="1143000"/>
          </a:xfrm>
        </p:spPr>
        <p:txBody>
          <a:bodyPr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Family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Income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993007"/>
              </p:ext>
            </p:extLst>
          </p:nvPr>
        </p:nvGraphicFramePr>
        <p:xfrm>
          <a:off x="685800" y="2831123"/>
          <a:ext cx="6945923" cy="328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7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8615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Proportion of revenue </a:t>
            </a:r>
            <a:r>
              <a:rPr lang="fr-CA" dirty="0" err="1" smtClean="0">
                <a:solidFill>
                  <a:schemeClr val="tx1"/>
                </a:solidFill>
              </a:rPr>
              <a:t>from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woodlot</a:t>
            </a:r>
            <a:r>
              <a:rPr lang="fr-CA" dirty="0" smtClean="0">
                <a:solidFill>
                  <a:schemeClr val="tx1"/>
                </a:solidFill>
              </a:rPr>
              <a:t>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5653"/>
              </p:ext>
            </p:extLst>
          </p:nvPr>
        </p:nvGraphicFramePr>
        <p:xfrm>
          <a:off x="685800" y="2416629"/>
          <a:ext cx="7772400" cy="41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4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517532"/>
            <a:ext cx="8229600" cy="1143000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err="1">
                <a:solidFill>
                  <a:schemeClr val="tx1"/>
                </a:solidFill>
              </a:rPr>
              <a:t>socio-démographique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68548"/>
              </p:ext>
            </p:extLst>
          </p:nvPr>
        </p:nvGraphicFramePr>
        <p:xfrm>
          <a:off x="1470991" y="2525486"/>
          <a:ext cx="6255025" cy="37991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1590"/>
                <a:gridCol w="1253435"/>
              </a:tblGrid>
              <a:tr h="1146857">
                <a:tc gridSpan="2"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     </a:t>
                      </a:r>
                      <a:r>
                        <a:rPr kumimoji="0" lang="fr-C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Where</a:t>
                      </a: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 do </a:t>
                      </a:r>
                      <a:r>
                        <a:rPr kumimoji="0" lang="fr-C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you</a:t>
                      </a: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 live ?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On the </a:t>
                      </a:r>
                      <a:r>
                        <a:rPr kumimoji="0" lang="fr-C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farm</a:t>
                      </a: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FAFE5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On the </a:t>
                      </a:r>
                      <a:r>
                        <a:rPr kumimoji="0" lang="fr-C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woodlot</a:t>
                      </a: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or </a:t>
                      </a:r>
                      <a:r>
                        <a:rPr kumimoji="0" lang="fr-C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closeby</a:t>
                      </a:r>
                      <a:endParaRPr lang="fr-CA" sz="3200" dirty="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55%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In the city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137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More </a:t>
                      </a:r>
                      <a:r>
                        <a:rPr kumimoji="0" lang="fr-C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than</a:t>
                      </a: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30 km 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22%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Out of  Québec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0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920314"/>
            <a:ext cx="8229600" cy="1143000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err="1" smtClean="0">
                <a:solidFill>
                  <a:schemeClr val="tx1"/>
                </a:solidFill>
              </a:rPr>
              <a:t>socio-démographique</a:t>
            </a: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Distance résidence principale et boisé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355372023"/>
              </p:ext>
            </p:extLst>
          </p:nvPr>
        </p:nvGraphicFramePr>
        <p:xfrm>
          <a:off x="903513" y="2971800"/>
          <a:ext cx="7141029" cy="377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9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Acquisi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124238"/>
              </p:ext>
            </p:extLst>
          </p:nvPr>
        </p:nvGraphicFramePr>
        <p:xfrm>
          <a:off x="500743" y="544286"/>
          <a:ext cx="8382001" cy="611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58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30393"/>
              </p:ext>
            </p:extLst>
          </p:nvPr>
        </p:nvGraphicFramePr>
        <p:xfrm>
          <a:off x="805544" y="2394858"/>
          <a:ext cx="7086600" cy="37436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65913"/>
                <a:gridCol w="2220687"/>
              </a:tblGrid>
              <a:tr h="74316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Area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Private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Woodlots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Outaouais 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7720 km carrés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91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Area </a:t>
                      </a:r>
                      <a:r>
                        <a:rPr kumimoji="0" lang="fr-F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Private</a:t>
                      </a: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Woodlots</a:t>
                      </a: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Outaouais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772 000 ha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Private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Woodlot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Owners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(Outaouais)  (4 ha) 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10 900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1237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  </a:t>
                      </a: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Average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Area per </a:t>
                      </a: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Ownership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113 ha /282 acres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1237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</a:rPr>
                        <a:t>    </a:t>
                      </a: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</a:rPr>
                        <a:t>Average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</a:rPr>
                        <a:t> Area per </a:t>
                      </a:r>
                      <a:r>
                        <a:rPr kumimoji="0" lang="fr-C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</a:rPr>
                        <a:t>Ownership</a:t>
                      </a: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*****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47 ha ou 117 acres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916">
                <a:tc gridSpan="2"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Black" pitchFamily="34" charset="0"/>
                        </a:rPr>
                        <a:t>  </a:t>
                      </a: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****  Les grands propriétaires (800 ha) sont exclus  de l’analyse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Why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keep</a:t>
            </a:r>
            <a:r>
              <a:rPr lang="fr-CA" dirty="0" smtClean="0">
                <a:solidFill>
                  <a:schemeClr val="tx1"/>
                </a:solidFill>
              </a:rPr>
              <a:t> a </a:t>
            </a:r>
            <a:r>
              <a:rPr lang="fr-CA" dirty="0" err="1" smtClean="0">
                <a:solidFill>
                  <a:schemeClr val="tx1"/>
                </a:solidFill>
              </a:rPr>
              <a:t>woodlot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857203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Proportion active </a:t>
            </a:r>
            <a:endParaRPr lang="fr-CA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442209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7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Motivation for </a:t>
            </a:r>
            <a:r>
              <a:rPr lang="fr-CA" dirty="0" err="1" smtClean="0">
                <a:solidFill>
                  <a:schemeClr val="tx1"/>
                </a:solidFill>
              </a:rPr>
              <a:t>ownership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80875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sz="2800" b="1" dirty="0" smtClean="0">
                <a:solidFill>
                  <a:schemeClr val="tx1"/>
                </a:solidFill>
              </a:rPr>
              <a:t>Intentions </a:t>
            </a:r>
            <a:r>
              <a:rPr lang="fr-CA" sz="2800" b="1" dirty="0" err="1" smtClean="0">
                <a:solidFill>
                  <a:schemeClr val="tx1"/>
                </a:solidFill>
              </a:rPr>
              <a:t>next</a:t>
            </a:r>
            <a:r>
              <a:rPr lang="fr-CA" sz="2800" b="1" dirty="0" smtClean="0">
                <a:solidFill>
                  <a:schemeClr val="tx1"/>
                </a:solidFill>
              </a:rPr>
              <a:t> 5 </a:t>
            </a:r>
            <a:r>
              <a:rPr lang="fr-CA" sz="2800" b="1" dirty="0" err="1" smtClean="0">
                <a:solidFill>
                  <a:schemeClr val="tx1"/>
                </a:solidFill>
              </a:rPr>
              <a:t>years</a:t>
            </a:r>
            <a:endParaRPr lang="fr-C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015873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5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Proportion  active</a:t>
            </a:r>
            <a:endParaRPr lang="fr-CA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809815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9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sz="3200" b="1" dirty="0" err="1" smtClean="0">
                <a:solidFill>
                  <a:schemeClr val="tx1"/>
                </a:solidFill>
              </a:rPr>
              <a:t>Why</a:t>
            </a:r>
            <a:r>
              <a:rPr lang="fr-CA" sz="3200" b="1" dirty="0" smtClean="0">
                <a:solidFill>
                  <a:schemeClr val="tx1"/>
                </a:solidFill>
              </a:rPr>
              <a:t> are </a:t>
            </a:r>
            <a:r>
              <a:rPr lang="fr-CA" sz="3200" b="1" dirty="0" err="1" smtClean="0">
                <a:solidFill>
                  <a:schemeClr val="tx1"/>
                </a:solidFill>
              </a:rPr>
              <a:t>you</a:t>
            </a:r>
            <a:r>
              <a:rPr lang="fr-CA" sz="3200" b="1" dirty="0" smtClean="0">
                <a:solidFill>
                  <a:schemeClr val="tx1"/>
                </a:solidFill>
              </a:rPr>
              <a:t> inactive ?</a:t>
            </a:r>
            <a:endParaRPr lang="fr-C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113818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sz="2800" b="1" dirty="0" smtClean="0">
                <a:solidFill>
                  <a:schemeClr val="tx1"/>
                </a:solidFill>
              </a:rPr>
              <a:t>Proportion </a:t>
            </a:r>
            <a:r>
              <a:rPr lang="fr-CA" sz="2800" b="1" dirty="0" err="1" smtClean="0">
                <a:solidFill>
                  <a:schemeClr val="tx1"/>
                </a:solidFill>
              </a:rPr>
              <a:t>who</a:t>
            </a:r>
            <a:r>
              <a:rPr lang="fr-CA" sz="2800" b="1" dirty="0" smtClean="0">
                <a:solidFill>
                  <a:schemeClr val="tx1"/>
                </a:solidFill>
              </a:rPr>
              <a:t> </a:t>
            </a:r>
            <a:r>
              <a:rPr lang="fr-CA" sz="2800" b="1" dirty="0" err="1" smtClean="0">
                <a:solidFill>
                  <a:schemeClr val="tx1"/>
                </a:solidFill>
              </a:rPr>
              <a:t>harvested</a:t>
            </a:r>
            <a:r>
              <a:rPr lang="fr-CA" sz="2800" b="1" dirty="0" smtClean="0">
                <a:solidFill>
                  <a:schemeClr val="tx1"/>
                </a:solidFill>
              </a:rPr>
              <a:t> in last 5 </a:t>
            </a:r>
            <a:r>
              <a:rPr lang="fr-CA" sz="2800" b="1" dirty="0" err="1" smtClean="0">
                <a:solidFill>
                  <a:schemeClr val="tx1"/>
                </a:solidFill>
              </a:rPr>
              <a:t>years</a:t>
            </a:r>
            <a:r>
              <a:rPr lang="fr-CA" sz="2800" b="1" dirty="0" smtClean="0">
                <a:solidFill>
                  <a:schemeClr val="tx1"/>
                </a:solidFill>
              </a:rPr>
              <a:t>  </a:t>
            </a:r>
            <a:endParaRPr lang="fr-C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609760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2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fr-CA" sz="2400" dirty="0"/>
              <a:t> </a:t>
            </a:r>
            <a:r>
              <a:rPr lang="fr-CA" sz="2400" dirty="0" smtClean="0"/>
              <a:t>  </a:t>
            </a:r>
            <a:r>
              <a:rPr lang="fr-CA" sz="3200" b="1" dirty="0" smtClean="0">
                <a:solidFill>
                  <a:schemeClr val="tx1"/>
                </a:solidFill>
              </a:rPr>
              <a:t>Data</a:t>
            </a:r>
            <a:r>
              <a:rPr lang="fr-CA" sz="3200" b="1" dirty="0" smtClean="0">
                <a:solidFill>
                  <a:schemeClr val="tx1"/>
                </a:solidFill>
              </a:rPr>
              <a:t> </a:t>
            </a:r>
            <a:r>
              <a:rPr lang="fr-CA" sz="3200" b="1" dirty="0" smtClean="0">
                <a:solidFill>
                  <a:schemeClr val="tx1"/>
                </a:solidFill>
              </a:rPr>
              <a:t>of </a:t>
            </a:r>
            <a:r>
              <a:rPr lang="fr-CA" sz="3200" b="1" dirty="0" err="1" smtClean="0">
                <a:solidFill>
                  <a:schemeClr val="tx1"/>
                </a:solidFill>
              </a:rPr>
              <a:t>ownership</a:t>
            </a:r>
            <a:r>
              <a:rPr lang="fr-CA" sz="3200" b="1" dirty="0" smtClean="0">
                <a:solidFill>
                  <a:schemeClr val="tx1"/>
                </a:solidFill>
              </a:rPr>
              <a:t> </a:t>
            </a:r>
            <a:endParaRPr lang="fr-CA" sz="2800" b="1" dirty="0">
              <a:solidFill>
                <a:schemeClr val="tx1"/>
              </a:solidFill>
            </a:endParaRPr>
          </a:p>
        </p:txBody>
      </p:sp>
      <p:sp>
        <p:nvSpPr>
          <p:cNvPr id="1175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94387"/>
            <a:ext cx="8001000" cy="414441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dirty="0"/>
          </a:p>
          <a:p>
            <a:r>
              <a:rPr lang="fr-CA" sz="1800" dirty="0" err="1" smtClean="0">
                <a:latin typeface="Arial Black" pitchFamily="34" charset="0"/>
              </a:rPr>
              <a:t>Many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owners</a:t>
            </a:r>
            <a:r>
              <a:rPr lang="fr-CA" sz="1800" dirty="0" smtClean="0">
                <a:latin typeface="Arial Black" pitchFamily="34" charset="0"/>
              </a:rPr>
              <a:t>  have </a:t>
            </a:r>
            <a:r>
              <a:rPr lang="fr-CA" sz="1800" dirty="0" smtClean="0">
                <a:latin typeface="Arial Black" pitchFamily="34" charset="0"/>
              </a:rPr>
              <a:t>1 </a:t>
            </a:r>
            <a:r>
              <a:rPr lang="fr-CA" sz="1800" dirty="0" err="1" smtClean="0">
                <a:latin typeface="Arial Black" pitchFamily="34" charset="0"/>
              </a:rPr>
              <a:t>woodlot</a:t>
            </a:r>
            <a:r>
              <a:rPr lang="fr-CA" sz="1800" dirty="0" smtClean="0">
                <a:latin typeface="Arial Black" pitchFamily="34" charset="0"/>
              </a:rPr>
              <a:t>. Most </a:t>
            </a:r>
            <a:r>
              <a:rPr lang="fr-CA" sz="1800" dirty="0" err="1" smtClean="0">
                <a:latin typeface="Arial Black" pitchFamily="34" charset="0"/>
              </a:rPr>
              <a:t>owners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own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two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woodlots</a:t>
            </a:r>
            <a:r>
              <a:rPr lang="fr-CA" sz="1800" dirty="0" smtClean="0">
                <a:latin typeface="Arial Black" pitchFamily="34" charset="0"/>
              </a:rPr>
              <a:t>. 10% </a:t>
            </a:r>
            <a:r>
              <a:rPr lang="fr-CA" sz="1800" dirty="0" err="1" smtClean="0">
                <a:latin typeface="Arial Black" pitchFamily="34" charset="0"/>
              </a:rPr>
              <a:t>own</a:t>
            </a:r>
            <a:r>
              <a:rPr lang="fr-CA" sz="1800" dirty="0" smtClean="0">
                <a:latin typeface="Arial Black" pitchFamily="34" charset="0"/>
              </a:rPr>
              <a:t> 3 </a:t>
            </a:r>
            <a:r>
              <a:rPr lang="fr-CA" sz="1800" dirty="0" err="1" smtClean="0">
                <a:latin typeface="Arial Black" pitchFamily="34" charset="0"/>
              </a:rPr>
              <a:t>woodlots</a:t>
            </a:r>
            <a:endParaRPr lang="fr-CA" sz="1800" dirty="0" smtClean="0">
              <a:latin typeface="Arial Black" pitchFamily="34" charset="0"/>
            </a:endParaRPr>
          </a:p>
          <a:p>
            <a:endParaRPr lang="fr-CA" sz="1800" dirty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On </a:t>
            </a:r>
            <a:r>
              <a:rPr lang="fr-CA" sz="1800" dirty="0" err="1" smtClean="0">
                <a:latin typeface="Arial Black" pitchFamily="34" charset="0"/>
              </a:rPr>
              <a:t>average</a:t>
            </a:r>
            <a:r>
              <a:rPr lang="fr-CA" sz="1800" dirty="0" smtClean="0">
                <a:latin typeface="Arial Black" pitchFamily="34" charset="0"/>
              </a:rPr>
              <a:t>  </a:t>
            </a:r>
            <a:r>
              <a:rPr lang="fr-CA" sz="1800" dirty="0" err="1" smtClean="0">
                <a:latin typeface="Arial Black" pitchFamily="34" charset="0"/>
              </a:rPr>
              <a:t>small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owners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who</a:t>
            </a:r>
            <a:r>
              <a:rPr lang="fr-CA" sz="1800" dirty="0" smtClean="0">
                <a:latin typeface="Arial Black" pitchFamily="34" charset="0"/>
              </a:rPr>
              <a:t> manage </a:t>
            </a:r>
            <a:r>
              <a:rPr lang="fr-CA" sz="1800" dirty="0" err="1" smtClean="0">
                <a:latin typeface="Arial Black" pitchFamily="34" charset="0"/>
              </a:rPr>
              <a:t>their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woodlots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own</a:t>
            </a:r>
            <a:r>
              <a:rPr lang="fr-CA" sz="1800" dirty="0" smtClean="0">
                <a:latin typeface="Arial Black" pitchFamily="34" charset="0"/>
              </a:rPr>
              <a:t>  93 hectares (232 acres). </a:t>
            </a:r>
            <a:r>
              <a:rPr lang="fr-CA" sz="1800" dirty="0">
                <a:latin typeface="Arial Black" pitchFamily="34" charset="0"/>
              </a:rPr>
              <a:t> </a:t>
            </a:r>
            <a:endParaRPr lang="fr-CA" sz="1800" dirty="0" smtClean="0">
              <a:latin typeface="Arial Black" pitchFamily="34" charset="0"/>
            </a:endParaRPr>
          </a:p>
          <a:p>
            <a:endParaRPr lang="fr-CA" sz="1800" dirty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On </a:t>
            </a:r>
            <a:r>
              <a:rPr lang="fr-CA" sz="1800" dirty="0" err="1" smtClean="0">
                <a:latin typeface="Arial Black" pitchFamily="34" charset="0"/>
              </a:rPr>
              <a:t>average</a:t>
            </a:r>
            <a:r>
              <a:rPr lang="fr-CA" sz="1800" dirty="0" smtClean="0">
                <a:latin typeface="Arial Black" pitchFamily="34" charset="0"/>
              </a:rPr>
              <a:t>, multiple </a:t>
            </a:r>
            <a:r>
              <a:rPr lang="fr-CA" sz="1800" dirty="0" err="1" smtClean="0">
                <a:latin typeface="Arial Black" pitchFamily="34" charset="0"/>
              </a:rPr>
              <a:t>ownership</a:t>
            </a:r>
            <a:r>
              <a:rPr lang="fr-CA" sz="1800" dirty="0" smtClean="0">
                <a:latin typeface="Arial Black" pitchFamily="34" charset="0"/>
              </a:rPr>
              <a:t>, and </a:t>
            </a:r>
            <a:r>
              <a:rPr lang="fr-CA" sz="1800" dirty="0" err="1" smtClean="0">
                <a:latin typeface="Arial Black" pitchFamily="34" charset="0"/>
              </a:rPr>
              <a:t>companies</a:t>
            </a:r>
            <a:r>
              <a:rPr lang="fr-CA" sz="1800" dirty="0" smtClean="0">
                <a:latin typeface="Arial Black" pitchFamily="34" charset="0"/>
              </a:rPr>
              <a:t> </a:t>
            </a:r>
            <a:r>
              <a:rPr lang="fr-CA" sz="1800" dirty="0" err="1" smtClean="0">
                <a:latin typeface="Arial Black" pitchFamily="34" charset="0"/>
              </a:rPr>
              <a:t>own</a:t>
            </a:r>
            <a:r>
              <a:rPr lang="fr-CA" sz="1800" dirty="0" smtClean="0">
                <a:latin typeface="Arial Black" pitchFamily="34" charset="0"/>
              </a:rPr>
              <a:t>  290 hectares (725 acres). </a:t>
            </a:r>
            <a:endParaRPr lang="fr-CA" sz="1800" dirty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0F979345-FC7E-4912-AB22-586436D08B28}" type="slidenum">
              <a:rPr lang="fr-CA"/>
              <a:pPr/>
              <a:t>46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48300"/>
            <a:ext cx="8512629" cy="1143000"/>
          </a:xfrm>
        </p:spPr>
        <p:txBody>
          <a:bodyPr>
            <a:noAutofit/>
          </a:bodyPr>
          <a:lstStyle/>
          <a:p>
            <a:pPr algn="ctr"/>
            <a:r>
              <a:rPr lang="fr-CA" sz="3200" dirty="0" smtClean="0">
                <a:solidFill>
                  <a:schemeClr val="tx1"/>
                </a:solidFill>
              </a:rPr>
              <a:t>Data of </a:t>
            </a:r>
            <a:r>
              <a:rPr lang="fr-CA" sz="3200" dirty="0" err="1" smtClean="0">
                <a:solidFill>
                  <a:schemeClr val="tx1"/>
                </a:solidFill>
              </a:rPr>
              <a:t>Ownership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1175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70074"/>
            <a:ext cx="8001000" cy="350215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dirty="0"/>
          </a:p>
          <a:p>
            <a:r>
              <a:rPr lang="fr-CA" sz="1800" dirty="0" smtClean="0">
                <a:latin typeface="Arial Black" pitchFamily="34" charset="0"/>
              </a:rPr>
              <a:t>Dans l’unité de gestion 723,  cinq (5) grands propriétaires possèdent à eux seuls plus de 60 000 hectares et les terres qu’ils aménagent couvrent plus du tiers des surfaces sous aménagement en Outaouais. </a:t>
            </a:r>
          </a:p>
          <a:p>
            <a:endParaRPr lang="fr-CA" sz="1800" dirty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Nous avons soustrait les superficies détenues par les cinq plus grands propriétaires afin d’établir des caractéristiques  et moyennes pour l’ensemble des producteurs. 222</a:t>
            </a:r>
            <a:endParaRPr lang="fr-CA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667973"/>
            <a:ext cx="8051800" cy="711200"/>
          </a:xfrm>
        </p:spPr>
        <p:txBody>
          <a:bodyPr/>
          <a:lstStyle/>
          <a:p>
            <a:pPr algn="ctr"/>
            <a:r>
              <a:rPr lang="fr-CA" sz="2400" dirty="0" err="1" smtClean="0">
                <a:solidFill>
                  <a:schemeClr val="tx1"/>
                </a:solidFill>
              </a:rPr>
              <a:t>Sustainable</a:t>
            </a:r>
            <a:r>
              <a:rPr lang="fr-CA" sz="2400" dirty="0" smtClean="0">
                <a:solidFill>
                  <a:schemeClr val="tx1"/>
                </a:solidFill>
              </a:rPr>
              <a:t> Revenue/ </a:t>
            </a:r>
            <a:r>
              <a:rPr lang="fr-CA" sz="2400" dirty="0" err="1" smtClean="0">
                <a:solidFill>
                  <a:schemeClr val="tx1"/>
                </a:solidFill>
              </a:rPr>
              <a:t>Sustainable</a:t>
            </a:r>
            <a:r>
              <a:rPr lang="fr-CA" sz="2400" dirty="0" smtClean="0">
                <a:solidFill>
                  <a:schemeClr val="tx1"/>
                </a:solidFill>
              </a:rPr>
              <a:t> Management ???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err="1" smtClean="0">
                <a:solidFill>
                  <a:schemeClr val="tx1"/>
                </a:solidFill>
              </a:rPr>
              <a:t>Forestry</a:t>
            </a:r>
            <a:endParaRPr lang="fr-CA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45941"/>
              </p:ext>
            </p:extLst>
          </p:nvPr>
        </p:nvGraphicFramePr>
        <p:xfrm>
          <a:off x="872066" y="2487629"/>
          <a:ext cx="6756401" cy="332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14"/>
                <a:gridCol w="1397001"/>
                <a:gridCol w="1374986"/>
                <a:gridCol w="1549400"/>
                <a:gridCol w="1143000"/>
              </a:tblGrid>
              <a:tr h="402890">
                <a:tc>
                  <a:txBody>
                    <a:bodyPr/>
                    <a:lstStyle/>
                    <a:p>
                      <a:r>
                        <a:rPr lang="fr-CA" dirty="0" smtClean="0"/>
                        <a:t>AREA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AAC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REVENUE </a:t>
                      </a:r>
                      <a:endParaRPr lang="fr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 EXPENSES  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1161688">
                <a:tc>
                  <a:txBody>
                    <a:bodyPr/>
                    <a:lstStyle/>
                    <a:p>
                      <a:r>
                        <a:rPr lang="fr-CA" baseline="0" dirty="0" smtClean="0"/>
                        <a:t>54,1 ha  lot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 </a:t>
                      </a:r>
                    </a:p>
                    <a:p>
                      <a:r>
                        <a:rPr lang="fr-CA" dirty="0" smtClean="0"/>
                        <a:t>= 135</a:t>
                      </a:r>
                      <a:r>
                        <a:rPr lang="fr-CA" baseline="0" dirty="0" smtClean="0"/>
                        <a:t> </a:t>
                      </a:r>
                      <a:r>
                        <a:rPr lang="fr-CA" dirty="0" smtClean="0"/>
                        <a:t> m3</a:t>
                      </a:r>
                    </a:p>
                    <a:p>
                      <a:r>
                        <a:rPr lang="fr-CA" dirty="0" smtClean="0"/>
                        <a:t>= 4 </a:t>
                      </a:r>
                      <a:r>
                        <a:rPr lang="fr-CA" dirty="0" err="1" smtClean="0"/>
                        <a:t>loads</a:t>
                      </a:r>
                      <a:r>
                        <a:rPr lang="fr-CA" dirty="0" smtClean="0"/>
                        <a:t>/</a:t>
                      </a:r>
                      <a:r>
                        <a:rPr lang="fr-CA" dirty="0" err="1" smtClean="0"/>
                        <a:t>yr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r>
                        <a:rPr lang="fr-CA" dirty="0" smtClean="0"/>
                        <a:t>  1080  $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Tax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3% </a:t>
                      </a:r>
                      <a:r>
                        <a:rPr lang="fr-CA" dirty="0" err="1" smtClean="0"/>
                        <a:t>interest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Maintenance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520</a:t>
                      </a:r>
                      <a:r>
                        <a:rPr kumimoji="0" lang="fr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$ </a:t>
                      </a:r>
                    </a:p>
                    <a:p>
                      <a:r>
                        <a:rPr lang="fr-CA" dirty="0" smtClean="0"/>
                        <a:t>1260 $</a:t>
                      </a:r>
                    </a:p>
                    <a:p>
                      <a:r>
                        <a:rPr lang="fr-CA" dirty="0" smtClean="0"/>
                        <a:t>1000 $</a:t>
                      </a:r>
                    </a:p>
                    <a:p>
                      <a:r>
                        <a:rPr lang="fr-CA" dirty="0" smtClean="0"/>
                        <a:t>--------</a:t>
                      </a:r>
                    </a:p>
                    <a:p>
                      <a:r>
                        <a:rPr lang="fr-CA" dirty="0" smtClean="0"/>
                        <a:t>2780 $</a:t>
                      </a:r>
                      <a:endParaRPr lang="fr-CA" dirty="0"/>
                    </a:p>
                  </a:txBody>
                  <a:tcPr/>
                </a:tc>
              </a:tr>
              <a:tr h="1161688">
                <a:tc>
                  <a:txBody>
                    <a:bodyPr/>
                    <a:lstStyle/>
                    <a:p>
                      <a:r>
                        <a:rPr lang="fr-CA" dirty="0" smtClean="0"/>
                        <a:t>10 x </a:t>
                      </a:r>
                    </a:p>
                    <a:p>
                      <a:r>
                        <a:rPr lang="fr-CA" dirty="0" smtClean="0"/>
                        <a:t> 54 ha lots </a:t>
                      </a:r>
                    </a:p>
                    <a:p>
                      <a:r>
                        <a:rPr lang="fr-CA" dirty="0" smtClean="0"/>
                        <a:t>= 540 ha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1350 m3/</a:t>
                      </a:r>
                      <a:r>
                        <a:rPr lang="fr-CA" dirty="0" err="1" smtClean="0"/>
                        <a:t>yr</a:t>
                      </a:r>
                      <a:endParaRPr lang="fr-CA" dirty="0" smtClean="0"/>
                    </a:p>
                    <a:p>
                      <a:r>
                        <a:rPr lang="fr-CA" dirty="0" smtClean="0"/>
                        <a:t>= 40 </a:t>
                      </a:r>
                      <a:r>
                        <a:rPr lang="fr-CA" dirty="0" err="1" smtClean="0"/>
                        <a:t>loads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10,800 $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Tax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3% </a:t>
                      </a:r>
                      <a:r>
                        <a:rPr lang="fr-CA" dirty="0" err="1" smtClean="0"/>
                        <a:t>interest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Maintenance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5,200 </a:t>
                      </a: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$ </a:t>
                      </a:r>
                    </a:p>
                    <a:p>
                      <a:r>
                        <a:rPr lang="fr-CA" dirty="0" smtClean="0"/>
                        <a:t>12,600 </a:t>
                      </a:r>
                      <a:r>
                        <a:rPr lang="fr-CA" dirty="0" smtClean="0"/>
                        <a:t>$</a:t>
                      </a:r>
                    </a:p>
                    <a:p>
                      <a:r>
                        <a:rPr lang="fr-CA" dirty="0" smtClean="0"/>
                        <a:t>10,000 </a:t>
                      </a:r>
                      <a:r>
                        <a:rPr lang="fr-CA" dirty="0" smtClean="0"/>
                        <a:t>$</a:t>
                      </a:r>
                    </a:p>
                    <a:p>
                      <a:r>
                        <a:rPr lang="fr-CA" dirty="0" smtClean="0"/>
                        <a:t>--------</a:t>
                      </a:r>
                    </a:p>
                    <a:p>
                      <a:r>
                        <a:rPr lang="fr-CA" dirty="0" smtClean="0"/>
                        <a:t>27,800 </a:t>
                      </a:r>
                      <a:r>
                        <a:rPr lang="fr-CA" dirty="0" smtClean="0"/>
                        <a:t>$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2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Productive </a:t>
            </a:r>
            <a:r>
              <a:rPr lang="fr-CA" dirty="0" err="1" smtClean="0">
                <a:solidFill>
                  <a:schemeClr val="tx1"/>
                </a:solidFill>
              </a:rPr>
              <a:t>Ownership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61795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3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065922"/>
            <a:ext cx="8051800" cy="711200"/>
          </a:xfrm>
        </p:spPr>
        <p:txBody>
          <a:bodyPr/>
          <a:lstStyle/>
          <a:p>
            <a:pPr algn="ctr"/>
            <a:r>
              <a:rPr lang="fr-CA" sz="2400" dirty="0" err="1" smtClean="0">
                <a:solidFill>
                  <a:schemeClr val="tx1"/>
                </a:solidFill>
              </a:rPr>
              <a:t>Sustainable</a:t>
            </a:r>
            <a:r>
              <a:rPr lang="fr-CA" sz="2400" dirty="0" smtClean="0">
                <a:solidFill>
                  <a:schemeClr val="tx1"/>
                </a:solidFill>
              </a:rPr>
              <a:t> Revenue/ </a:t>
            </a:r>
            <a:r>
              <a:rPr lang="fr-CA" sz="2400" dirty="0" err="1" smtClean="0">
                <a:solidFill>
                  <a:schemeClr val="tx1"/>
                </a:solidFill>
              </a:rPr>
              <a:t>Sustainable</a:t>
            </a:r>
            <a:r>
              <a:rPr lang="fr-CA" sz="2400" dirty="0" smtClean="0">
                <a:solidFill>
                  <a:schemeClr val="tx1"/>
                </a:solidFill>
              </a:rPr>
              <a:t> Management ???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Agriculture</a:t>
            </a:r>
            <a:endParaRPr lang="fr-CA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350327"/>
              </p:ext>
            </p:extLst>
          </p:nvPr>
        </p:nvGraphicFramePr>
        <p:xfrm>
          <a:off x="1718766" y="3063385"/>
          <a:ext cx="5359400" cy="278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14"/>
                <a:gridCol w="1374986"/>
                <a:gridCol w="1549400"/>
                <a:gridCol w="1143000"/>
              </a:tblGrid>
              <a:tr h="402890">
                <a:tc>
                  <a:txBody>
                    <a:bodyPr/>
                    <a:lstStyle/>
                    <a:p>
                      <a:r>
                        <a:rPr lang="fr-CA" dirty="0" smtClean="0"/>
                        <a:t>AREA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REVENUE </a:t>
                      </a:r>
                      <a:endParaRPr lang="fr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 EXPENSES  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1161688">
                <a:tc>
                  <a:txBody>
                    <a:bodyPr/>
                    <a:lstStyle/>
                    <a:p>
                      <a:r>
                        <a:rPr lang="fr-CA" baseline="0" dirty="0" smtClean="0"/>
                        <a:t>54,1 ha  lot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@ 75$ </a:t>
                      </a:r>
                    </a:p>
                    <a:p>
                      <a:endParaRPr lang="fr-CA" dirty="0" smtClean="0"/>
                    </a:p>
                    <a:p>
                      <a:r>
                        <a:rPr lang="fr-CA" dirty="0" smtClean="0"/>
                        <a:t>  4,057  $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Tax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3% </a:t>
                      </a:r>
                      <a:r>
                        <a:rPr lang="fr-CA" dirty="0" err="1" smtClean="0"/>
                        <a:t>interest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Maintenance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225</a:t>
                      </a:r>
                      <a:r>
                        <a:rPr kumimoji="0" lang="fr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$ </a:t>
                      </a:r>
                    </a:p>
                    <a:p>
                      <a:r>
                        <a:rPr lang="fr-CA" dirty="0" smtClean="0"/>
                        <a:t>1260 $</a:t>
                      </a:r>
                    </a:p>
                    <a:p>
                      <a:r>
                        <a:rPr lang="fr-CA" dirty="0" smtClean="0"/>
                        <a:t>--------</a:t>
                      </a:r>
                    </a:p>
                    <a:p>
                      <a:r>
                        <a:rPr lang="fr-CA" dirty="0" smtClean="0"/>
                        <a:t>1,485 $</a:t>
                      </a:r>
                      <a:endParaRPr lang="fr-CA" dirty="0"/>
                    </a:p>
                  </a:txBody>
                  <a:tcPr/>
                </a:tc>
              </a:tr>
              <a:tr h="1161688">
                <a:tc>
                  <a:txBody>
                    <a:bodyPr/>
                    <a:lstStyle/>
                    <a:p>
                      <a:r>
                        <a:rPr lang="fr-CA" dirty="0" smtClean="0"/>
                        <a:t>10 x </a:t>
                      </a:r>
                    </a:p>
                    <a:p>
                      <a:r>
                        <a:rPr lang="fr-CA" dirty="0" smtClean="0"/>
                        <a:t> 54 ha lots </a:t>
                      </a:r>
                    </a:p>
                    <a:p>
                      <a:r>
                        <a:rPr lang="fr-CA" b="1" dirty="0" smtClean="0"/>
                        <a:t>= 540 ha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 smtClean="0"/>
                        <a:t>40,057</a:t>
                      </a:r>
                      <a:r>
                        <a:rPr lang="fr-CA" b="1" baseline="0" dirty="0" smtClean="0"/>
                        <a:t> </a:t>
                      </a:r>
                      <a:r>
                        <a:rPr lang="fr-CA" b="1" dirty="0" smtClean="0"/>
                        <a:t> $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Tax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3% </a:t>
                      </a:r>
                      <a:r>
                        <a:rPr lang="fr-CA" dirty="0" err="1" smtClean="0"/>
                        <a:t>interest</a:t>
                      </a:r>
                      <a:r>
                        <a:rPr lang="fr-CA" dirty="0" smtClean="0"/>
                        <a:t>  +</a:t>
                      </a:r>
                    </a:p>
                    <a:p>
                      <a:r>
                        <a:rPr lang="fr-CA" dirty="0" smtClean="0"/>
                        <a:t>Maintenance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2,250 </a:t>
                      </a: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$ </a:t>
                      </a:r>
                    </a:p>
                    <a:p>
                      <a:r>
                        <a:rPr lang="fr-CA" dirty="0" smtClean="0"/>
                        <a:t>12,600 </a:t>
                      </a:r>
                      <a:r>
                        <a:rPr lang="fr-CA" dirty="0" smtClean="0"/>
                        <a:t>$</a:t>
                      </a:r>
                    </a:p>
                    <a:p>
                      <a:r>
                        <a:rPr lang="fr-CA" dirty="0" smtClean="0"/>
                        <a:t>--------</a:t>
                      </a:r>
                      <a:endParaRPr lang="fr-CA" dirty="0" smtClean="0"/>
                    </a:p>
                    <a:p>
                      <a:r>
                        <a:rPr lang="fr-CA" b="1" dirty="0" smtClean="0"/>
                        <a:t>14,850 </a:t>
                      </a:r>
                      <a:r>
                        <a:rPr lang="fr-CA" dirty="0" smtClean="0"/>
                        <a:t>$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604620"/>
            <a:ext cx="8229600" cy="1143000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Challenges  2014-2017</a:t>
            </a:r>
            <a:endParaRPr lang="fr-CA" b="1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30224"/>
              </p:ext>
            </p:extLst>
          </p:nvPr>
        </p:nvGraphicFramePr>
        <p:xfrm>
          <a:off x="903514" y="2547260"/>
          <a:ext cx="7184572" cy="38644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84572"/>
              </a:tblGrid>
              <a:tr h="5216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Review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woodlot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Management Plan   PPMV     </a:t>
                      </a:r>
                    </a:p>
                  </a:txBody>
                  <a:tcPr marL="19050" marR="19050" marT="19050" marB="19050" anchor="ctr" horzOverflow="overflow"/>
                </a:tc>
              </a:tr>
              <a:tr h="5216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Fair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subsidy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system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based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on productive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forest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area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Rethink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afforestation /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tree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planting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Increase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commercial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activities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/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Improve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landowner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revenue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Harvest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larger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portion of AAC 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378875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Priority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to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recuperation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after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acts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God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/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windthrow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fr-C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storms</a:t>
                      </a: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infestations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Improve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municipal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regulations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Tree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cutting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by-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laws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landscape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protection </a:t>
                      </a: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Forest 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certification 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forest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worker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accreditation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    Training the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workforce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. Brunette\Desktop\ACTIF\Tempête Neige HG 21 dec 2012\Photos tempête du 21 dec 2012\P109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682229"/>
            <a:ext cx="7434943" cy="55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. Brunette\Desktop\ACTIF\Tempête Neige HG 21 dec 2012\Photos tempête du 21 dec 2012\P109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7" y="178730"/>
            <a:ext cx="8208279" cy="61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. Brunette\Desktop\ACTIF\Tempête Neige HG 21 dec 2012\Photos tempête du 21 dec 2012\P109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46088"/>
            <a:ext cx="4473575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799" y="1802423"/>
            <a:ext cx="7807569" cy="1459523"/>
          </a:xfrm>
        </p:spPr>
        <p:txBody>
          <a:bodyPr>
            <a:normAutofit/>
          </a:bodyPr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Private</a:t>
            </a:r>
            <a:r>
              <a:rPr lang="fr-CA" dirty="0" smtClean="0">
                <a:solidFill>
                  <a:schemeClr val="tx1"/>
                </a:solidFill>
              </a:rPr>
              <a:t> /  Public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AAC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850937"/>
              </p:ext>
            </p:extLst>
          </p:nvPr>
        </p:nvGraphicFramePr>
        <p:xfrm>
          <a:off x="685800" y="2688771"/>
          <a:ext cx="7402286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70909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>
                <a:solidFill>
                  <a:schemeClr val="tx1"/>
                </a:solidFill>
              </a:rPr>
              <a:t>Private</a:t>
            </a:r>
            <a:r>
              <a:rPr lang="fr-CA" dirty="0" smtClean="0">
                <a:solidFill>
                  <a:schemeClr val="tx1"/>
                </a:solidFill>
              </a:rPr>
              <a:t> Wood </a:t>
            </a:r>
            <a:r>
              <a:rPr lang="fr-CA" dirty="0" err="1" smtClean="0">
                <a:solidFill>
                  <a:schemeClr val="tx1"/>
                </a:solidFill>
              </a:rPr>
              <a:t>Procurement</a:t>
            </a:r>
            <a:r>
              <a:rPr lang="fr-CA" dirty="0" smtClean="0">
                <a:solidFill>
                  <a:schemeClr val="tx1"/>
                </a:solidFill>
              </a:rPr>
              <a:t> in 2013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216237"/>
              </p:ext>
            </p:extLst>
          </p:nvPr>
        </p:nvGraphicFramePr>
        <p:xfrm>
          <a:off x="772885" y="2873829"/>
          <a:ext cx="7739744" cy="40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33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664018"/>
              </p:ext>
            </p:extLst>
          </p:nvPr>
        </p:nvGraphicFramePr>
        <p:xfrm>
          <a:off x="457199" y="1719943"/>
          <a:ext cx="8458201" cy="488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8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130 000 </a:t>
            </a:r>
            <a:r>
              <a:rPr lang="fr-CA" dirty="0" err="1" smtClean="0">
                <a:solidFill>
                  <a:schemeClr val="tx1"/>
                </a:solidFill>
              </a:rPr>
              <a:t>woodlot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owners</a:t>
            </a:r>
            <a:r>
              <a:rPr lang="fr-CA" dirty="0" smtClean="0">
                <a:solidFill>
                  <a:schemeClr val="tx1"/>
                </a:solidFill>
              </a:rPr>
              <a:t> in 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Québec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66123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6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FfeuilleLogorev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SCFfeuilleLogore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FfeuilleLogore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45617</TotalTime>
  <Words>1009</Words>
  <Application>Microsoft Office PowerPoint</Application>
  <PresentationFormat>Affichage à l'écran (4:3)</PresentationFormat>
  <Paragraphs>279</Paragraphs>
  <Slides>54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SCFfeuilleLogorev</vt:lpstr>
      <vt:lpstr>Photo Editor Photo</vt:lpstr>
      <vt:lpstr>Private Woodlots   Outaouais</vt:lpstr>
      <vt:lpstr> Private /  Public Forests  (Québec) </vt:lpstr>
      <vt:lpstr> Private /  Public (Outaouais) </vt:lpstr>
      <vt:lpstr>Présentation PowerPoint</vt:lpstr>
      <vt:lpstr>Productive Ownership </vt:lpstr>
      <vt:lpstr>Private /  Public AAC  </vt:lpstr>
      <vt:lpstr> Private Wood Procurement in 2013  </vt:lpstr>
      <vt:lpstr>Présentation PowerPoint</vt:lpstr>
      <vt:lpstr> 130 000 woodlot owners in  Québec  </vt:lpstr>
      <vt:lpstr>Woodlot Owner Status  </vt:lpstr>
      <vt:lpstr> 36 000 statuated  owners in Québec  </vt:lpstr>
      <vt:lpstr> Group Ventures OGC or individual assistance </vt:lpstr>
      <vt:lpstr>1062 status owners /Outaouais   </vt:lpstr>
      <vt:lpstr>Proportion who benefitted from programs in last 5 years  </vt:lpstr>
      <vt:lpstr>Présentation PowerPoint</vt:lpstr>
      <vt:lpstr>Présentation PowerPoint</vt:lpstr>
      <vt:lpstr>Since 1996 /      47 000 hectares treated</vt:lpstr>
      <vt:lpstr>Since 1996 /     33 millions dollars invested </vt:lpstr>
      <vt:lpstr> Property Tax Evaluation  2000-2010    </vt:lpstr>
      <vt:lpstr> Taxes foncières – Évolution 2000-2010    </vt:lpstr>
      <vt:lpstr>Woodlot taxation vs revenue  Pontiac  </vt:lpstr>
      <vt:lpstr>Woodlot Owner Tax Base Pontiac   </vt:lpstr>
      <vt:lpstr>Woodlot taxation Outaouais  </vt:lpstr>
      <vt:lpstr>Présentation PowerPoint</vt:lpstr>
      <vt:lpstr>  Socio – demographic Profile </vt:lpstr>
      <vt:lpstr>Socio – démographic Profile</vt:lpstr>
      <vt:lpstr>Socio – démographic profile </vt:lpstr>
      <vt:lpstr>Présentation PowerPoint</vt:lpstr>
      <vt:lpstr>Présentation PowerPoint</vt:lpstr>
      <vt:lpstr> Age / Outaouais</vt:lpstr>
      <vt:lpstr>Schooling completed (Outaouais)</vt:lpstr>
      <vt:lpstr>Duration Ownership</vt:lpstr>
      <vt:lpstr>Présentation PowerPoint</vt:lpstr>
      <vt:lpstr>Work Occupation </vt:lpstr>
      <vt:lpstr>Family Income </vt:lpstr>
      <vt:lpstr>Proportion of revenue from woodlot  </vt:lpstr>
      <vt:lpstr>Profil socio-démographique</vt:lpstr>
      <vt:lpstr>Profil socio-démographique Distance résidence principale et boisé</vt:lpstr>
      <vt:lpstr>Présentation PowerPoint</vt:lpstr>
      <vt:lpstr>Why keep a woodlot </vt:lpstr>
      <vt:lpstr>Proportion active </vt:lpstr>
      <vt:lpstr>Motivation for ownership </vt:lpstr>
      <vt:lpstr>Intentions next 5 years</vt:lpstr>
      <vt:lpstr>Proportion  active</vt:lpstr>
      <vt:lpstr>Why are you inactive ?</vt:lpstr>
      <vt:lpstr>Proportion who harvested in last 5 years  </vt:lpstr>
      <vt:lpstr>   Data of ownership </vt:lpstr>
      <vt:lpstr>Data of Ownership</vt:lpstr>
      <vt:lpstr>Sustainable Revenue/ Sustainable Management ??? Forestry</vt:lpstr>
      <vt:lpstr>Sustainable Revenue/ Sustainable Management ??? Agriculture</vt:lpstr>
      <vt:lpstr>Challenges  2014-2017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client</dc:creator>
  <cp:lastModifiedBy>Victor Brunette</cp:lastModifiedBy>
  <cp:revision>2848</cp:revision>
  <cp:lastPrinted>2013-02-28T15:40:36Z</cp:lastPrinted>
  <dcterms:created xsi:type="dcterms:W3CDTF">2005-10-03T15:30:46Z</dcterms:created>
  <dcterms:modified xsi:type="dcterms:W3CDTF">2014-03-11T04:10:37Z</dcterms:modified>
</cp:coreProperties>
</file>